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8"/>
  </p:notesMasterIdLst>
  <p:sldIdLst>
    <p:sldId id="747" r:id="rId2"/>
    <p:sldId id="742" r:id="rId3"/>
    <p:sldId id="743" r:id="rId4"/>
    <p:sldId id="733" r:id="rId5"/>
    <p:sldId id="275" r:id="rId6"/>
    <p:sldId id="744" r:id="rId7"/>
    <p:sldId id="736" r:id="rId8"/>
    <p:sldId id="731" r:id="rId9"/>
    <p:sldId id="745" r:id="rId10"/>
    <p:sldId id="748" r:id="rId11"/>
    <p:sldId id="746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58" r:id="rId20"/>
    <p:sldId id="266" r:id="rId21"/>
    <p:sldId id="295" r:id="rId22"/>
    <p:sldId id="297" r:id="rId23"/>
    <p:sldId id="298" r:id="rId24"/>
    <p:sldId id="302" r:id="rId25"/>
    <p:sldId id="304" r:id="rId26"/>
    <p:sldId id="30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EB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CB921-FEA5-4F19-A8EE-0D68963588DE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35C43-8DA3-4AFB-808E-3BC0AE9A5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569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2" name="Google Shape;41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2053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912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9780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ull Content">
  <p:cSld name="Title and Full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body" idx="1"/>
          </p:nvPr>
        </p:nvSpPr>
        <p:spPr>
          <a:xfrm>
            <a:off x="442913" y="2103120"/>
            <a:ext cx="11306175" cy="40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218488" y="6460807"/>
            <a:ext cx="3530600" cy="15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42913" y="432001"/>
            <a:ext cx="11306175" cy="1387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6887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11686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666527" y="2877518"/>
            <a:ext cx="8858944" cy="4918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96" b="0" i="0">
                <a:solidFill>
                  <a:srgbClr val="002B53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32" b="0" i="0">
                <a:solidFill>
                  <a:srgbClr val="878A96"/>
                </a:solidFill>
                <a:latin typeface="Georgia"/>
                <a:cs typeface="Georgia"/>
              </a:defRPr>
            </a:lvl1pPr>
          </a:lstStyle>
          <a:p>
            <a:pPr marL="16913">
              <a:spcBef>
                <a:spcPts val="80"/>
              </a:spcBef>
            </a:pPr>
            <a:r>
              <a:rPr lang="en-IN" spc="20"/>
              <a:t>Installing </a:t>
            </a:r>
            <a:r>
              <a:rPr lang="en-IN" spc="27"/>
              <a:t>DIKSHA </a:t>
            </a:r>
            <a:r>
              <a:rPr lang="en-IN" spc="7"/>
              <a:t>Mobile</a:t>
            </a:r>
            <a:r>
              <a:rPr lang="en-IN" spc="146"/>
              <a:t> </a:t>
            </a:r>
            <a:r>
              <a:rPr lang="en-IN" spc="27"/>
              <a:t>App</a:t>
            </a:r>
            <a:endParaRPr lang="en-IN" spc="27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CDDA-5FC6-49FF-8C41-D6F98667AB6C}" type="datetime1">
              <a:rPr lang="en-US" smtClean="0"/>
              <a:t>6/11/2019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798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3825"/>
            <a:fld id="{81D60167-4931-47E6-BA6A-407CBD079E47}" type="slidenum">
              <a:rPr lang="en-IN" spc="20" smtClean="0"/>
              <a:pPr marL="33825"/>
              <a:t>‹#›</a:t>
            </a:fld>
            <a:endParaRPr lang="en-IN" spc="20" dirty="0"/>
          </a:p>
        </p:txBody>
      </p:sp>
    </p:spTree>
    <p:extLst>
      <p:ext uri="{BB962C8B-B14F-4D97-AF65-F5344CB8AC3E}">
        <p14:creationId xmlns:p14="http://schemas.microsoft.com/office/powerpoint/2010/main" val="84182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7511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2421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721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181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865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819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290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9217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theme" Target="../theme/theme1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11-06-2019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567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 /><Relationship Id="rId1" Type="http://schemas.openxmlformats.org/officeDocument/2006/relationships/slideLayout" Target="../slideLayouts/slideLayout4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 /><Relationship Id="rId1" Type="http://schemas.openxmlformats.org/officeDocument/2006/relationships/slideLayout" Target="../slideLayouts/slideLayout4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 /><Relationship Id="rId1" Type="http://schemas.openxmlformats.org/officeDocument/2006/relationships/slideLayout" Target="../slideLayouts/slideLayout4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image" Target="../media/image39.png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41.pn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 /><Relationship Id="rId2" Type="http://schemas.openxmlformats.org/officeDocument/2006/relationships/image" Target="../media/image42.png" /><Relationship Id="rId1" Type="http://schemas.openxmlformats.org/officeDocument/2006/relationships/slideLayout" Target="../slideLayouts/slideLayout4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 /><Relationship Id="rId2" Type="http://schemas.openxmlformats.org/officeDocument/2006/relationships/image" Target="../media/image44.png" /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2.xml" /><Relationship Id="rId4" Type="http://schemas.openxmlformats.org/officeDocument/2006/relationships/image" Target="../media/image2.png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iksha.gov.in/tn/explore" TargetMode="External" /><Relationship Id="rId2" Type="http://schemas.openxmlformats.org/officeDocument/2006/relationships/image" Target="../media/image46.png" /><Relationship Id="rId1" Type="http://schemas.openxmlformats.org/officeDocument/2006/relationships/slideLayout" Target="../slideLayouts/slideLayout4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 /><Relationship Id="rId1" Type="http://schemas.openxmlformats.org/officeDocument/2006/relationships/slideLayout" Target="../slideLayouts/slideLayout4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 /><Relationship Id="rId2" Type="http://schemas.openxmlformats.org/officeDocument/2006/relationships/image" Target="../media/image48.PNG" /><Relationship Id="rId1" Type="http://schemas.openxmlformats.org/officeDocument/2006/relationships/slideLayout" Target="../slideLayouts/slideLayout4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 /><Relationship Id="rId1" Type="http://schemas.openxmlformats.org/officeDocument/2006/relationships/slideLayout" Target="../slideLayouts/slideLayout4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 /><Relationship Id="rId2" Type="http://schemas.openxmlformats.org/officeDocument/2006/relationships/image" Target="../media/image51.png" /><Relationship Id="rId1" Type="http://schemas.openxmlformats.org/officeDocument/2006/relationships/slideLayout" Target="../slideLayouts/slideLayout4.xml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3.xml" /><Relationship Id="rId4" Type="http://schemas.openxmlformats.org/officeDocument/2006/relationships/image" Target="../media/image4.png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7" Type="http://schemas.openxmlformats.org/officeDocument/2006/relationships/image" Target="../media/image10.png" /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9.png" /><Relationship Id="rId5" Type="http://schemas.openxmlformats.org/officeDocument/2006/relationships/image" Target="../media/image8.png" /><Relationship Id="rId4" Type="http://schemas.openxmlformats.org/officeDocument/2006/relationships/image" Target="../media/image7.png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 /><Relationship Id="rId13" Type="http://schemas.openxmlformats.org/officeDocument/2006/relationships/image" Target="../media/image21.png" /><Relationship Id="rId3" Type="http://schemas.openxmlformats.org/officeDocument/2006/relationships/image" Target="../media/image11.png" /><Relationship Id="rId7" Type="http://schemas.openxmlformats.org/officeDocument/2006/relationships/image" Target="../media/image15.png" /><Relationship Id="rId12" Type="http://schemas.openxmlformats.org/officeDocument/2006/relationships/image" Target="../media/image20.png" /><Relationship Id="rId17" Type="http://schemas.openxmlformats.org/officeDocument/2006/relationships/image" Target="../media/image25.png" /><Relationship Id="rId2" Type="http://schemas.openxmlformats.org/officeDocument/2006/relationships/notesSlide" Target="../notesSlides/notesSlide3.xml" /><Relationship Id="rId16" Type="http://schemas.openxmlformats.org/officeDocument/2006/relationships/image" Target="../media/image24.png" /><Relationship Id="rId1" Type="http://schemas.openxmlformats.org/officeDocument/2006/relationships/slideLayout" Target="../slideLayouts/slideLayout13.xml" /><Relationship Id="rId6" Type="http://schemas.openxmlformats.org/officeDocument/2006/relationships/image" Target="../media/image14.png" /><Relationship Id="rId11" Type="http://schemas.openxmlformats.org/officeDocument/2006/relationships/image" Target="../media/image19.png" /><Relationship Id="rId5" Type="http://schemas.openxmlformats.org/officeDocument/2006/relationships/image" Target="../media/image13.png" /><Relationship Id="rId15" Type="http://schemas.openxmlformats.org/officeDocument/2006/relationships/image" Target="../media/image23.png" /><Relationship Id="rId10" Type="http://schemas.openxmlformats.org/officeDocument/2006/relationships/image" Target="../media/image18.png" /><Relationship Id="rId4" Type="http://schemas.openxmlformats.org/officeDocument/2006/relationships/image" Target="../media/image12.png" /><Relationship Id="rId9" Type="http://schemas.openxmlformats.org/officeDocument/2006/relationships/image" Target="../media/image17.png" /><Relationship Id="rId14" Type="http://schemas.openxmlformats.org/officeDocument/2006/relationships/image" Target="../media/image22.png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 /><Relationship Id="rId3" Type="http://schemas.openxmlformats.org/officeDocument/2006/relationships/image" Target="../media/image11.png" /><Relationship Id="rId7" Type="http://schemas.openxmlformats.org/officeDocument/2006/relationships/image" Target="../media/image28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3.xml" /><Relationship Id="rId6" Type="http://schemas.openxmlformats.org/officeDocument/2006/relationships/image" Target="../media/image27.png" /><Relationship Id="rId5" Type="http://schemas.openxmlformats.org/officeDocument/2006/relationships/image" Target="../media/image26.png" /><Relationship Id="rId4" Type="http://schemas.openxmlformats.org/officeDocument/2006/relationships/image" Target="../media/image13.pn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7" Type="http://schemas.openxmlformats.org/officeDocument/2006/relationships/image" Target="../media/image32.png" /><Relationship Id="rId2" Type="http://schemas.openxmlformats.org/officeDocument/2006/relationships/image" Target="../media/image30.jp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0.png" /><Relationship Id="rId5" Type="http://schemas.openxmlformats.org/officeDocument/2006/relationships/image" Target="../media/image31.png" /><Relationship Id="rId4" Type="http://schemas.openxmlformats.org/officeDocument/2006/relationships/image" Target="../media/image9.png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68EEA-158A-4368-AAD3-6D2FB1E68D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sz="5400" b="1" dirty="0">
                <a:latin typeface="Gill Sans MT" panose="020B0502020104020203" pitchFamily="34" charset="0"/>
              </a:rPr>
              <a:t>DIKSHA App Installation and Usage Guide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8AE979-9C1A-46A4-8BDF-0B1D969D0E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5230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7C3D7A-8394-48C9-816E-EE0B375E5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32858"/>
            <a:ext cx="10772775" cy="1658198"/>
          </a:xfrm>
        </p:spPr>
        <p:txBody>
          <a:bodyPr/>
          <a:lstStyle/>
          <a:p>
            <a:r>
              <a:rPr lang="en-IN" dirty="0"/>
              <a:t>Why use DIKSHA App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555E50-BE23-4414-8C16-71C895631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b="1" dirty="0">
                <a:latin typeface="Garamond" panose="02020404030301010803" pitchFamily="18" charset="0"/>
              </a:rPr>
              <a:t>Ease of Content Access</a:t>
            </a:r>
            <a:r>
              <a:rPr lang="en-IN" sz="2000" dirty="0">
                <a:latin typeface="Garamond" panose="02020404030301010803" pitchFamily="18" charset="0"/>
              </a:rPr>
              <a:t> – Contents linked to all Energized textbooks of Tamil Nadu can also be accessed through DIKSHA app without QR scan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b="1" dirty="0">
                <a:latin typeface="Garamond" panose="02020404030301010803" pitchFamily="18" charset="0"/>
              </a:rPr>
              <a:t>Offline Storage of downloaded Content</a:t>
            </a:r>
            <a:r>
              <a:rPr lang="en-IN" sz="2000" dirty="0">
                <a:latin typeface="Garamond" panose="02020404030301010803" pitchFamily="18" charset="0"/>
              </a:rPr>
              <a:t> – Content once downloaded can be accessed again without connecting to the internet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dirty="0">
                <a:latin typeface="Garamond" panose="02020404030301010803" pitchFamily="18" charset="0"/>
              </a:rPr>
              <a:t>Better </a:t>
            </a:r>
            <a:r>
              <a:rPr lang="en-IN" sz="2000">
                <a:latin typeface="Garamond" panose="02020404030301010803" pitchFamily="18" charset="0"/>
              </a:rPr>
              <a:t>User Interface and </a:t>
            </a:r>
            <a:r>
              <a:rPr lang="en-IN" sz="2000" dirty="0">
                <a:latin typeface="Garamond" panose="02020404030301010803" pitchFamily="18" charset="0"/>
              </a:rPr>
              <a:t>Faster loading of content </a:t>
            </a:r>
          </a:p>
        </p:txBody>
      </p:sp>
    </p:spTree>
    <p:extLst>
      <p:ext uri="{BB962C8B-B14F-4D97-AF65-F5344CB8AC3E}">
        <p14:creationId xmlns:p14="http://schemas.microsoft.com/office/powerpoint/2010/main" val="2727738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8449" y="568272"/>
            <a:ext cx="8945126" cy="546275"/>
          </a:xfrm>
          <a:prstGeom prst="rect">
            <a:avLst/>
          </a:prstGeom>
        </p:spPr>
        <p:txBody>
          <a:bodyPr vert="horz" wrap="square" lIns="0" tIns="22832" rIns="0" bIns="0" rtlCol="0">
            <a:spAutoFit/>
          </a:bodyPr>
          <a:lstStyle/>
          <a:p>
            <a:pPr marL="16913">
              <a:spcBef>
                <a:spcPts val="180"/>
              </a:spcBef>
            </a:pPr>
            <a:r>
              <a:rPr lang="en-IN" sz="4000" spc="-13" dirty="0">
                <a:latin typeface="Gill Sans MT" panose="020B0502020104020203" pitchFamily="34" charset="0"/>
              </a:rPr>
              <a:t>Prerequisites for installing DIKSHA app</a:t>
            </a:r>
            <a:endParaRPr sz="4000" spc="27" dirty="0"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8449" y="2264358"/>
            <a:ext cx="10686980" cy="1638028"/>
          </a:xfrm>
          <a:prstGeom prst="rect">
            <a:avLst/>
          </a:prstGeom>
        </p:spPr>
        <p:txBody>
          <a:bodyPr vert="horz" wrap="square" lIns="0" tIns="21986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100" dirty="0">
                <a:solidFill>
                  <a:schemeClr val="accent1">
                    <a:lumMod val="75000"/>
                  </a:schemeClr>
                </a:solidFill>
              </a:rPr>
              <a:t>A mobile device with Android OS 5.0 and above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1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100" dirty="0">
                <a:solidFill>
                  <a:schemeClr val="accent1">
                    <a:lumMod val="75000"/>
                  </a:schemeClr>
                </a:solidFill>
              </a:rPr>
              <a:t>Access to Play Store to download and install the DIKSHA Mobile App</a:t>
            </a:r>
          </a:p>
          <a:p>
            <a:br>
              <a:rPr lang="en-IN" sz="2100" dirty="0">
                <a:solidFill>
                  <a:schemeClr val="accent1">
                    <a:lumMod val="75000"/>
                  </a:schemeClr>
                </a:solidFill>
              </a:rPr>
            </a:br>
            <a:endParaRPr sz="2100" dirty="0">
              <a:solidFill>
                <a:schemeClr val="accent1">
                  <a:lumMod val="75000"/>
                </a:schemeClr>
              </a:solidFill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2195F-D502-4D7C-852C-663E7A00E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>
                <a:latin typeface="Gill Sans MT" panose="020B0502020104020203" pitchFamily="34" charset="0"/>
              </a:rPr>
              <a:t>Installing DIKSHA App</a:t>
            </a:r>
            <a:endParaRPr lang="en-IN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EE34CED-5753-4996-8205-B78CB1BD778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082450"/>
            <a:ext cx="4664075" cy="3599563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870C25-4052-4EC2-ADC3-50FE31705AA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IN" sz="2400" dirty="0"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2400" dirty="0" err="1">
                <a:latin typeface="Garamond" panose="02020404030301010803" pitchFamily="18" charset="0"/>
              </a:rPr>
              <a:t>Goto</a:t>
            </a:r>
            <a:r>
              <a:rPr lang="en-IN" sz="2400" dirty="0">
                <a:latin typeface="Garamond" panose="02020404030301010803" pitchFamily="18" charset="0"/>
              </a:rPr>
              <a:t> Google </a:t>
            </a:r>
            <a:r>
              <a:rPr lang="en-IN" sz="2400" dirty="0" err="1">
                <a:latin typeface="Garamond" panose="02020404030301010803" pitchFamily="18" charset="0"/>
              </a:rPr>
              <a:t>PlayStore</a:t>
            </a:r>
            <a:r>
              <a:rPr lang="en-IN" sz="2400" dirty="0">
                <a:latin typeface="Garamond" panose="02020404030301010803" pitchFamily="18" charset="0"/>
              </a:rPr>
              <a:t> and search for “</a:t>
            </a:r>
            <a:r>
              <a:rPr lang="en-IN" sz="2400" b="1" dirty="0">
                <a:latin typeface="Garamond" panose="02020404030301010803" pitchFamily="18" charset="0"/>
              </a:rPr>
              <a:t>DIKSHA </a:t>
            </a:r>
            <a:r>
              <a:rPr lang="en-IN" sz="2400" b="1" dirty="0" err="1">
                <a:latin typeface="Garamond" panose="02020404030301010803" pitchFamily="18" charset="0"/>
              </a:rPr>
              <a:t>ncte</a:t>
            </a:r>
            <a:r>
              <a:rPr lang="en-IN" sz="2400" dirty="0">
                <a:latin typeface="Garamond" panose="02020404030301010803" pitchFamily="18" charset="0"/>
              </a:rPr>
              <a:t>”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400" dirty="0">
                <a:latin typeface="Garamond" panose="02020404030301010803" pitchFamily="18" charset="0"/>
              </a:rPr>
              <a:t>Tap on </a:t>
            </a:r>
            <a:r>
              <a:rPr lang="en-IN" sz="2400" b="1" dirty="0">
                <a:latin typeface="Garamond" panose="02020404030301010803" pitchFamily="18" charset="0"/>
              </a:rPr>
              <a:t>Install</a:t>
            </a:r>
            <a:r>
              <a:rPr lang="en-IN" sz="2400" dirty="0">
                <a:latin typeface="Garamond" panose="02020404030301010803" pitchFamily="18" charset="0"/>
              </a:rPr>
              <a:t> to install DIKSHA app 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400" dirty="0">
                <a:latin typeface="Garamond" panose="02020404030301010803" pitchFamily="18" charset="0"/>
              </a:rPr>
              <a:t>Once the app is installed , click on </a:t>
            </a:r>
            <a:r>
              <a:rPr lang="en-IN" sz="2400" b="1" dirty="0">
                <a:latin typeface="Garamond" panose="02020404030301010803" pitchFamily="18" charset="0"/>
              </a:rPr>
              <a:t>Open</a:t>
            </a:r>
          </a:p>
        </p:txBody>
      </p:sp>
    </p:spTree>
    <p:extLst>
      <p:ext uri="{BB962C8B-B14F-4D97-AF65-F5344CB8AC3E}">
        <p14:creationId xmlns:p14="http://schemas.microsoft.com/office/powerpoint/2010/main" val="17438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0AEE3-8C75-4789-9DC4-DC834BB7B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98451"/>
            <a:ext cx="10515600" cy="825500"/>
          </a:xfrm>
        </p:spPr>
        <p:txBody>
          <a:bodyPr>
            <a:no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Granting Permissions &amp; Selecting Display Language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3E21B0-6F55-4963-B868-67B93F38B8A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7456"/>
            <a:ext cx="5181600" cy="4263088"/>
          </a:xfr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33E34B8E-6AD9-4F5B-B10C-E1ABBBA5A06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172199" y="3252992"/>
            <a:ext cx="5648325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anose="02020404030301010803" pitchFamily="18" charset="0"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en-US" sz="2000" dirty="0"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E0F1EF-3E2C-4F68-8A44-7A8254CC2568}"/>
              </a:ext>
            </a:extLst>
          </p:cNvPr>
          <p:cNvSpPr txBox="1"/>
          <p:nvPr/>
        </p:nvSpPr>
        <p:spPr>
          <a:xfrm>
            <a:off x="809625" y="5734049"/>
            <a:ext cx="4762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Tap </a:t>
            </a:r>
            <a:r>
              <a:rPr lang="en-US" altLang="en-US" sz="2000" b="1" dirty="0">
                <a:solidFill>
                  <a:srgbClr val="4A4A4A"/>
                </a:solidFill>
                <a:latin typeface="Garamond" panose="02020404030301010803" pitchFamily="18" charset="0"/>
              </a:rPr>
              <a:t>Allow</a:t>
            </a: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 to provide access to the following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        data to use the app at its best:</a:t>
            </a:r>
            <a:endParaRPr lang="en-IN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47280B-7A18-45A0-A140-D63313FEC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2" y="1297457"/>
            <a:ext cx="5648325" cy="42630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7F48F38-A5FA-4D3F-AEC9-CE66BE2C1D6B}"/>
              </a:ext>
            </a:extLst>
          </p:cNvPr>
          <p:cNvSpPr txBox="1"/>
          <p:nvPr/>
        </p:nvSpPr>
        <p:spPr>
          <a:xfrm>
            <a:off x="6324602" y="5734049"/>
            <a:ext cx="5648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2000" b="1" dirty="0">
                <a:latin typeface="Garamond" panose="02020404030301010803" pitchFamily="18" charset="0"/>
              </a:rPr>
              <a:t>Select</a:t>
            </a:r>
            <a:r>
              <a:rPr lang="en-IN" sz="2000" dirty="0">
                <a:latin typeface="Garamond" panose="02020404030301010803" pitchFamily="18" charset="0"/>
              </a:rPr>
              <a:t> a language from the list. If a language is not selected , app would indicate to “</a:t>
            </a:r>
            <a:r>
              <a:rPr lang="en-IN" sz="2000" b="1" dirty="0">
                <a:latin typeface="Garamond" panose="02020404030301010803" pitchFamily="18" charset="0"/>
              </a:rPr>
              <a:t>Please select a language</a:t>
            </a:r>
            <a:r>
              <a:rPr lang="en-IN" sz="2000" dirty="0">
                <a:latin typeface="Garamond" panose="02020404030301010803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6359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41D65-F7E5-44C7-810B-5F2DA436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942" y="263101"/>
            <a:ext cx="10772775" cy="1422824"/>
          </a:xfrm>
        </p:spPr>
        <p:txBody>
          <a:bodyPr>
            <a:normAutofit/>
          </a:bodyPr>
          <a:lstStyle/>
          <a:p>
            <a:r>
              <a:rPr lang="en-IN" sz="4000" dirty="0">
                <a:latin typeface="Gill Sans MT" panose="020B0502020104020203" pitchFamily="34" charset="0"/>
              </a:rPr>
              <a:t>Selecting a User Profile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99C929-E377-414F-819C-729D862E3E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69" y="1998663"/>
            <a:ext cx="4374087" cy="376713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F9CC4-D9D9-4589-8E02-D090DF9908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Select from the following list:</a:t>
            </a:r>
            <a:br>
              <a:rPr lang="en-IN" sz="2000" dirty="0">
                <a:latin typeface="Garamond" panose="02020404030301010803" pitchFamily="18" charset="0"/>
              </a:rPr>
            </a:br>
            <a:r>
              <a:rPr lang="en-IN" sz="2000" dirty="0">
                <a:latin typeface="Garamond" panose="02020404030301010803" pitchFamily="18" charset="0"/>
              </a:rPr>
              <a:t> a)Student </a:t>
            </a:r>
            <a:br>
              <a:rPr lang="en-IN" sz="2000" dirty="0">
                <a:latin typeface="Garamond" panose="02020404030301010803" pitchFamily="18" charset="0"/>
              </a:rPr>
            </a:br>
            <a:r>
              <a:rPr lang="en-IN" sz="2000" dirty="0">
                <a:latin typeface="Garamond" panose="02020404030301010803" pitchFamily="18" charset="0"/>
              </a:rPr>
              <a:t> b)Teacher 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 either </a:t>
            </a:r>
            <a:r>
              <a:rPr lang="en-IN" sz="2000" b="1" dirty="0">
                <a:latin typeface="Garamond" panose="02020404030301010803" pitchFamily="18" charset="0"/>
              </a:rPr>
              <a:t>Continue As Student</a:t>
            </a:r>
            <a:r>
              <a:rPr lang="en-IN" sz="2000" dirty="0">
                <a:latin typeface="Garamond" panose="02020404030301010803" pitchFamily="18" charset="0"/>
              </a:rPr>
              <a:t> or </a:t>
            </a:r>
            <a:r>
              <a:rPr lang="en-IN" sz="2000" b="1" dirty="0">
                <a:latin typeface="Garamond" panose="02020404030301010803" pitchFamily="18" charset="0"/>
              </a:rPr>
              <a:t>Continue As Teacher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The </a:t>
            </a:r>
            <a:r>
              <a:rPr lang="en-IN" sz="2000" b="1" dirty="0">
                <a:latin typeface="Garamond" panose="02020404030301010803" pitchFamily="18" charset="0"/>
              </a:rPr>
              <a:t>Scan QR Code Page</a:t>
            </a:r>
            <a:r>
              <a:rPr lang="en-IN" sz="2000" dirty="0">
                <a:latin typeface="Garamond" panose="02020404030301010803" pitchFamily="18" charset="0"/>
              </a:rPr>
              <a:t> is displayed.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Point the scanner on the QR code in the textbook to capture else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 </a:t>
            </a:r>
            <a:r>
              <a:rPr lang="en-IN" sz="2000" b="1" dirty="0">
                <a:latin typeface="Garamond" panose="02020404030301010803" pitchFamily="18" charset="0"/>
              </a:rPr>
              <a:t>Skip</a:t>
            </a:r>
            <a:r>
              <a:rPr lang="en-IN" sz="2000" dirty="0">
                <a:latin typeface="Garamond" panose="02020404030301010803" pitchFamily="18" charset="0"/>
              </a:rPr>
              <a:t> if you do not want to scan</a:t>
            </a:r>
          </a:p>
          <a:p>
            <a:pPr marL="0" indent="0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38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27CFE-C86E-4D74-8FF3-E4E36848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138767"/>
          </a:xfrm>
        </p:spPr>
        <p:txBody>
          <a:bodyPr/>
          <a:lstStyle/>
          <a:p>
            <a:r>
              <a:rPr lang="en-IN" sz="4000" dirty="0">
                <a:latin typeface="Gill Sans MT" panose="020B0502020104020203" pitchFamily="34" charset="0"/>
              </a:rPr>
              <a:t>Exploring Library</a:t>
            </a:r>
            <a:endParaRPr lang="en-IN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8F61E3A-E9EF-455F-9907-37725B1257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79" y="1825625"/>
            <a:ext cx="2973246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B2B97-6510-44C8-8802-02E0412E5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29325" y="1825625"/>
            <a:ext cx="5324475" cy="435133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“</a:t>
            </a:r>
            <a:r>
              <a:rPr lang="en-IN" sz="2000" b="1" dirty="0">
                <a:latin typeface="Garamond" panose="02020404030301010803" pitchFamily="18" charset="0"/>
              </a:rPr>
              <a:t>Library”</a:t>
            </a:r>
            <a:r>
              <a:rPr lang="en-IN" sz="2000" dirty="0">
                <a:latin typeface="Garamond" panose="02020404030301010803" pitchFamily="18" charset="0"/>
              </a:rPr>
              <a:t> icon to view all the resources in the library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Contents are sorted </a:t>
            </a:r>
            <a:r>
              <a:rPr lang="en-IN" sz="2000" b="1" dirty="0">
                <a:latin typeface="Garamond" panose="02020404030301010803" pitchFamily="18" charset="0"/>
              </a:rPr>
              <a:t>Class wise</a:t>
            </a:r>
            <a:r>
              <a:rPr lang="en-IN" sz="2000" dirty="0">
                <a:latin typeface="Garamond" panose="02020404030301010803" pitchFamily="18" charset="0"/>
              </a:rPr>
              <a:t> and </a:t>
            </a:r>
            <a:r>
              <a:rPr lang="en-IN" sz="2000" b="1" dirty="0">
                <a:latin typeface="Garamond" panose="02020404030301010803" pitchFamily="18" charset="0"/>
              </a:rPr>
              <a:t>Medium wise</a:t>
            </a:r>
            <a:r>
              <a:rPr lang="en-IN" sz="2000" dirty="0">
                <a:latin typeface="Garamond" panose="02020404030301010803" pitchFamily="18" charset="0"/>
              </a:rPr>
              <a:t>. Select the Class and medium to view specific content. Once a Class and Medium is selected, all textbooks of that particular class and medium can be accessed.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Recently viewed section consists of “</a:t>
            </a:r>
            <a:r>
              <a:rPr lang="en-IN" sz="2000" b="1" dirty="0">
                <a:latin typeface="Garamond" panose="02020404030301010803" pitchFamily="18" charset="0"/>
              </a:rPr>
              <a:t>Recently viewed”</a:t>
            </a:r>
            <a:r>
              <a:rPr lang="en-IN" sz="2000" dirty="0">
                <a:latin typeface="Garamond" panose="02020404030301010803" pitchFamily="18" charset="0"/>
              </a:rPr>
              <a:t> contents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View All </a:t>
            </a:r>
            <a:r>
              <a:rPr lang="en-IN" sz="2000" dirty="0">
                <a:latin typeface="Garamond" panose="02020404030301010803" pitchFamily="18" charset="0"/>
              </a:rPr>
              <a:t>to view all the contents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a particular textbook listed in the library to view all contents linked to that particular textbook.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QR code Scanner</a:t>
            </a:r>
            <a:r>
              <a:rPr lang="en-IN" sz="2000" dirty="0">
                <a:latin typeface="Garamond" panose="02020404030301010803" pitchFamily="18" charset="0"/>
              </a:rPr>
              <a:t> button to scan and access contents linked to the QR code</a:t>
            </a:r>
          </a:p>
          <a:p>
            <a:pPr marL="0" indent="0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C3F5341-480D-4646-8AD8-B6AF52685D85}"/>
              </a:ext>
            </a:extLst>
          </p:cNvPr>
          <p:cNvSpPr/>
          <p:nvPr/>
        </p:nvSpPr>
        <p:spPr>
          <a:xfrm>
            <a:off x="2615142" y="5486399"/>
            <a:ext cx="394758" cy="2952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6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6250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C9F2F-984E-42F2-8424-D6F955E5D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942" y="339936"/>
            <a:ext cx="10772775" cy="1658198"/>
          </a:xfrm>
        </p:spPr>
        <p:txBody>
          <a:bodyPr/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Content in DIKSHA</a:t>
            </a:r>
            <a:endParaRPr lang="en-IN" b="1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95D1B08-6528-43C0-8877-89DFA1E9EB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8" y="1998663"/>
            <a:ext cx="4434568" cy="376713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F97761-8263-429D-B37D-4C522D9F62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a </a:t>
            </a:r>
            <a:r>
              <a:rPr lang="en-IN" sz="2000" b="1" dirty="0">
                <a:latin typeface="Garamond" panose="02020404030301010803" pitchFamily="18" charset="0"/>
              </a:rPr>
              <a:t>Content/Textbook</a:t>
            </a:r>
            <a:r>
              <a:rPr lang="en-IN" sz="2000" dirty="0">
                <a:latin typeface="Garamond" panose="02020404030301010803" pitchFamily="18" charset="0"/>
              </a:rPr>
              <a:t> to open 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Play</a:t>
            </a:r>
            <a:r>
              <a:rPr lang="en-IN" sz="2000" dirty="0">
                <a:latin typeface="Garamond" panose="02020404030301010803" pitchFamily="18" charset="0"/>
              </a:rPr>
              <a:t> button to view the content online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 </a:t>
            </a:r>
            <a:r>
              <a:rPr lang="en-IN" sz="2000" b="1" dirty="0">
                <a:latin typeface="Garamond" panose="02020404030301010803" pitchFamily="18" charset="0"/>
              </a:rPr>
              <a:t>Download </a:t>
            </a:r>
            <a:r>
              <a:rPr lang="en-IN" sz="2000" dirty="0">
                <a:latin typeface="Garamond" panose="02020404030301010803" pitchFamily="18" charset="0"/>
              </a:rPr>
              <a:t>icon to download the content. Downloaded content can be accessed through </a:t>
            </a:r>
            <a:r>
              <a:rPr lang="en-IN" sz="2000" b="1" dirty="0">
                <a:latin typeface="Garamond" panose="02020404030301010803" pitchFamily="18" charset="0"/>
              </a:rPr>
              <a:t>Downloads</a:t>
            </a:r>
            <a:r>
              <a:rPr lang="en-IN" sz="2000" dirty="0">
                <a:latin typeface="Garamond" panose="02020404030301010803" pitchFamily="18" charset="0"/>
              </a:rPr>
              <a:t> icon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Share </a:t>
            </a:r>
            <a:r>
              <a:rPr lang="en-IN" sz="2000" dirty="0">
                <a:latin typeface="Garamond" panose="02020404030301010803" pitchFamily="18" charset="0"/>
              </a:rPr>
              <a:t>button to share the content to other devices /users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Rate</a:t>
            </a:r>
            <a:r>
              <a:rPr lang="en-IN" sz="2000" dirty="0">
                <a:latin typeface="Garamond" panose="02020404030301010803" pitchFamily="18" charset="0"/>
              </a:rPr>
              <a:t> button to give feedback to the particular content</a:t>
            </a:r>
          </a:p>
        </p:txBody>
      </p:sp>
    </p:spTree>
    <p:extLst>
      <p:ext uri="{BB962C8B-B14F-4D97-AF65-F5344CB8AC3E}">
        <p14:creationId xmlns:p14="http://schemas.microsoft.com/office/powerpoint/2010/main" val="388621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61E4D-B29C-4570-8B81-198B700A1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06075" cy="972345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a Textbook in DIKSHA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AB0A76D-42FB-48B1-A6FB-70AFF8C65F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37470"/>
            <a:ext cx="2721780" cy="435133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85ED2B2-4C84-404E-874D-7215FD1F99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855" y="1253331"/>
            <a:ext cx="3033099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E33341-0582-428B-A023-89B21FC1C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832" y="1337470"/>
            <a:ext cx="3112494" cy="435133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8B04A12-2DEF-47EB-86C1-7D2ABE473249}"/>
              </a:ext>
            </a:extLst>
          </p:cNvPr>
          <p:cNvSpPr/>
          <p:nvPr/>
        </p:nvSpPr>
        <p:spPr>
          <a:xfrm>
            <a:off x="10254192" y="3601244"/>
            <a:ext cx="461433" cy="343694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3</a:t>
            </a:r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12245D-3DAC-4E44-AD78-0DD72C66A26F}"/>
              </a:ext>
            </a:extLst>
          </p:cNvPr>
          <p:cNvSpPr/>
          <p:nvPr/>
        </p:nvSpPr>
        <p:spPr>
          <a:xfrm>
            <a:off x="6669488" y="3075782"/>
            <a:ext cx="485775" cy="353218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3B62986-AA3B-4CEE-9DA5-5FABC16CC320}"/>
              </a:ext>
            </a:extLst>
          </p:cNvPr>
          <p:cNvSpPr/>
          <p:nvPr/>
        </p:nvSpPr>
        <p:spPr>
          <a:xfrm>
            <a:off x="2243232" y="3773488"/>
            <a:ext cx="437767" cy="342900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1</a:t>
            </a:r>
            <a:endParaRPr lang="en-IN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228C16-291B-46D1-A981-93FB55C773C4}"/>
              </a:ext>
            </a:extLst>
          </p:cNvPr>
          <p:cNvSpPr txBox="1"/>
          <p:nvPr/>
        </p:nvSpPr>
        <p:spPr>
          <a:xfrm>
            <a:off x="1885950" y="6248400"/>
            <a:ext cx="14097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744812-9FEB-4171-B473-B105C2DBF3EB}"/>
              </a:ext>
            </a:extLst>
          </p:cNvPr>
          <p:cNvSpPr txBox="1"/>
          <p:nvPr/>
        </p:nvSpPr>
        <p:spPr>
          <a:xfrm>
            <a:off x="838199" y="5943600"/>
            <a:ext cx="2847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Garamond" panose="02020404030301010803" pitchFamily="18" charset="0"/>
              </a:rPr>
              <a:t>Click on a </a:t>
            </a:r>
            <a:r>
              <a:rPr lang="en-IN" b="1" dirty="0">
                <a:latin typeface="Garamond" panose="02020404030301010803" pitchFamily="18" charset="0"/>
              </a:rPr>
              <a:t>Textbook</a:t>
            </a:r>
            <a:r>
              <a:rPr lang="en-IN" dirty="0">
                <a:latin typeface="Garamond" panose="02020404030301010803" pitchFamily="18" charset="0"/>
              </a:rPr>
              <a:t> in the Library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49C946-7481-47BA-931B-E3BE404B5BAA}"/>
              </a:ext>
            </a:extLst>
          </p:cNvPr>
          <p:cNvSpPr txBox="1"/>
          <p:nvPr/>
        </p:nvSpPr>
        <p:spPr>
          <a:xfrm>
            <a:off x="2190750" y="6553200"/>
            <a:ext cx="14097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660A2D-F6B6-4D88-80D9-AD663C0C84F8}"/>
              </a:ext>
            </a:extLst>
          </p:cNvPr>
          <p:cNvSpPr txBox="1"/>
          <p:nvPr/>
        </p:nvSpPr>
        <p:spPr>
          <a:xfrm>
            <a:off x="4640854" y="5781278"/>
            <a:ext cx="3112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>
                <a:latin typeface="Garamond" panose="02020404030301010803" pitchFamily="18" charset="0"/>
              </a:rPr>
              <a:t>List of Units gets displayed. Click on the Down arrow button to open contents in a unit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4954E4-FDFD-4827-8F95-1B7B992FCD07}"/>
              </a:ext>
            </a:extLst>
          </p:cNvPr>
          <p:cNvSpPr txBox="1"/>
          <p:nvPr/>
        </p:nvSpPr>
        <p:spPr>
          <a:xfrm>
            <a:off x="8250831" y="5820370"/>
            <a:ext cx="3112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>
                <a:latin typeface="Garamond" panose="02020404030301010803" pitchFamily="18" charset="0"/>
              </a:rPr>
              <a:t>List of contents gets displayed. Click on  a content to open the content </a:t>
            </a:r>
          </a:p>
        </p:txBody>
      </p:sp>
    </p:spTree>
    <p:extLst>
      <p:ext uri="{BB962C8B-B14F-4D97-AF65-F5344CB8AC3E}">
        <p14:creationId xmlns:p14="http://schemas.microsoft.com/office/powerpoint/2010/main" val="4167282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CCBF9-576E-4411-BFF6-252254C69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191155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Managing Downloaded Content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D4F182B-B014-4EBE-B768-BCD4DAFA32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44" y="1690688"/>
            <a:ext cx="5093711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CA12D1-0A35-4F2B-A839-079B5407B7C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 </a:t>
            </a:r>
            <a:r>
              <a:rPr lang="en-IN" sz="2000" b="1" dirty="0">
                <a:latin typeface="Garamond" panose="02020404030301010803" pitchFamily="18" charset="0"/>
              </a:rPr>
              <a:t>Download</a:t>
            </a:r>
            <a:r>
              <a:rPr lang="en-IN" sz="2000" dirty="0">
                <a:latin typeface="Garamond" panose="02020404030301010803" pitchFamily="18" charset="0"/>
              </a:rPr>
              <a:t> icon on the taskbar.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The </a:t>
            </a:r>
            <a:r>
              <a:rPr lang="en-IN" sz="2000" b="1" dirty="0">
                <a:latin typeface="Garamond" panose="02020404030301010803" pitchFamily="18" charset="0"/>
              </a:rPr>
              <a:t>Downloads</a:t>
            </a:r>
            <a:r>
              <a:rPr lang="en-IN" sz="2000" dirty="0">
                <a:latin typeface="Garamond" panose="02020404030301010803" pitchFamily="18" charset="0"/>
              </a:rPr>
              <a:t> page is displayed here. Downloaded contents can be accessed again without connecting to the internet 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Displays the space utilized by DIKSHA app on your mobile device Displays the empty space on your mobile device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Delete</a:t>
            </a:r>
            <a:r>
              <a:rPr lang="en-IN" sz="2000" dirty="0">
                <a:latin typeface="Garamond" panose="02020404030301010803" pitchFamily="18" charset="0"/>
              </a:rPr>
              <a:t> to remove content stored in your mobile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Multiple contents can also be removed by selecting the contents and then clicking on </a:t>
            </a:r>
            <a:r>
              <a:rPr lang="en-IN" sz="2000" b="1" dirty="0">
                <a:latin typeface="Garamond" panose="02020404030301010803" pitchFamily="18" charset="0"/>
              </a:rPr>
              <a:t>Delete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1C18760-C5F0-47C7-9128-A25A5282589D}"/>
              </a:ext>
            </a:extLst>
          </p:cNvPr>
          <p:cNvSpPr/>
          <p:nvPr/>
        </p:nvSpPr>
        <p:spPr>
          <a:xfrm>
            <a:off x="5095875" y="4143375"/>
            <a:ext cx="411563" cy="342900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9C08FA-6D73-4090-87A1-D365DCE38275}"/>
              </a:ext>
            </a:extLst>
          </p:cNvPr>
          <p:cNvSpPr/>
          <p:nvPr/>
        </p:nvSpPr>
        <p:spPr>
          <a:xfrm>
            <a:off x="5507438" y="2266949"/>
            <a:ext cx="398062" cy="276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0E0EB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BC74C9-091A-4105-94B5-EF0871157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713" y="2266949"/>
            <a:ext cx="604787" cy="27622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29A3D72-036E-45DB-B1F4-5B1AAD9DD9AE}"/>
              </a:ext>
            </a:extLst>
          </p:cNvPr>
          <p:cNvSpPr/>
          <p:nvPr/>
        </p:nvSpPr>
        <p:spPr>
          <a:xfrm>
            <a:off x="4705350" y="2847975"/>
            <a:ext cx="390525" cy="276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2A65DB-AF12-462B-9234-60A9A13D3DA7}"/>
              </a:ext>
            </a:extLst>
          </p:cNvPr>
          <p:cNvSpPr/>
          <p:nvPr/>
        </p:nvSpPr>
        <p:spPr>
          <a:xfrm>
            <a:off x="3429000" y="4191000"/>
            <a:ext cx="314326" cy="2952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68FBBD-9A18-443E-A748-D7BFE9CD5493}"/>
              </a:ext>
            </a:extLst>
          </p:cNvPr>
          <p:cNvSpPr txBox="1"/>
          <p:nvPr/>
        </p:nvSpPr>
        <p:spPr>
          <a:xfrm>
            <a:off x="838199" y="6115051"/>
            <a:ext cx="1051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P.S : In DIKSHA App, contents once downloaded gets stored in the device. This stored content can be accessed again without connecting to the internet. </a:t>
            </a:r>
          </a:p>
        </p:txBody>
      </p:sp>
    </p:spTree>
    <p:extLst>
      <p:ext uri="{BB962C8B-B14F-4D97-AF65-F5344CB8AC3E}">
        <p14:creationId xmlns:p14="http://schemas.microsoft.com/office/powerpoint/2010/main" val="754971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4CB3C-9FF9-4B94-9932-E6CE5C99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92" y="390521"/>
            <a:ext cx="10515600" cy="1325563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Help through DIKSHA App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5EBE46-031C-45E6-95CA-758BCB4BFF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92" y="1793875"/>
            <a:ext cx="4288781" cy="4351338"/>
          </a:xfrm>
        </p:spPr>
      </p:pic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BF29E36-E855-48B1-BD40-AECD5499F14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54900142"/>
              </p:ext>
            </p:extLst>
          </p:nvPr>
        </p:nvGraphicFramePr>
        <p:xfrm>
          <a:off x="7867651" y="1793875"/>
          <a:ext cx="3839632" cy="4351338"/>
        </p:xfrm>
        <a:graphic>
          <a:graphicData uri="http://schemas.openxmlformats.org/drawingml/2006/table">
            <a:tbl>
              <a:tblPr/>
              <a:tblGrid>
                <a:gridCol w="3839632">
                  <a:extLst>
                    <a:ext uri="{9D8B030D-6E8A-4147-A177-3AD203B41FA5}">
                      <a16:colId xmlns:a16="http://schemas.microsoft.com/office/drawing/2014/main" val="3077084686"/>
                    </a:ext>
                  </a:extLst>
                </a:gridCol>
              </a:tblGrid>
              <a:tr h="4351338">
                <a:tc>
                  <a:txBody>
                    <a:bodyPr/>
                    <a:lstStyle/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Tap the 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Menu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 icon on the top left corner of the DIKSHA app</a:t>
                      </a:r>
                      <a:br>
                        <a:rPr lang="en-IN" dirty="0">
                          <a:effectLst/>
                          <a:latin typeface="Garamond" panose="02020404030301010803" pitchFamily="18" charset="0"/>
                        </a:rPr>
                      </a:b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Tap 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Help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 for assistance on any feature of the application .</a:t>
                      </a:r>
                    </a:p>
                    <a:p>
                      <a:pPr marL="342900" indent="-342900" fontAlgn="t">
                        <a:buAutoNum type="arabicPeriod"/>
                      </a:pP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This would take the user to a list of “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Frequently Asked Questions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” </a:t>
                      </a:r>
                    </a:p>
                    <a:p>
                      <a:pPr marL="342900" indent="-342900" fontAlgn="t">
                        <a:buAutoNum type="arabicPeriod"/>
                      </a:pP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The user can also report any issues or provide feedback by clicking on “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Report other Issue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”</a:t>
                      </a:r>
                    </a:p>
                    <a:p>
                      <a:pPr fontAlgn="t"/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63500" marR="63500" marT="31750" marB="31750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271485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C8A1C74D-F257-40E5-A4E8-730FC351C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2875" y="-381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3826E5-22E7-47F6-8CF7-B6935D6C2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1" y="1793874"/>
            <a:ext cx="2933700" cy="435133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56B2EC0C-4BFB-4B30-9946-870295240D1A}"/>
              </a:ext>
            </a:extLst>
          </p:cNvPr>
          <p:cNvSpPr/>
          <p:nvPr/>
        </p:nvSpPr>
        <p:spPr>
          <a:xfrm>
            <a:off x="5457828" y="1793873"/>
            <a:ext cx="323848" cy="4095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B2076F-0A86-43C3-B80B-4F0218CCE7D9}"/>
              </a:ext>
            </a:extLst>
          </p:cNvPr>
          <p:cNvSpPr/>
          <p:nvPr/>
        </p:nvSpPr>
        <p:spPr>
          <a:xfrm>
            <a:off x="5238752" y="5657849"/>
            <a:ext cx="323848" cy="323851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7355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>
            <a:spLocks noGrp="1"/>
          </p:cNvSpPr>
          <p:nvPr>
            <p:ph type="body" idx="1"/>
          </p:nvPr>
        </p:nvSpPr>
        <p:spPr>
          <a:xfrm>
            <a:off x="5215681" y="1458928"/>
            <a:ext cx="6398581" cy="1780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Recognizing the need for integrating school textbooks with digital content, Govt. of Tamil Nadu introduced Energized Textbooks ( textbooks with QR codes) for select subjects and grades for the school year 2018-19.</a:t>
            </a:r>
            <a:endParaRPr dirty="0"/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DIKSHA enabled teachers and students easy access to high quality curated digital content through QR codes placed in textbooks. </a:t>
            </a: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sz="1400" dirty="0">
              <a:latin typeface="Calibri"/>
              <a:cs typeface="Calibri"/>
              <a:sym typeface="Calibri"/>
            </a:endParaRP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cs typeface="Calibri"/>
                <a:sym typeface="Calibri"/>
              </a:rPr>
              <a:t>Considering the demand for digital content , this year Govt. of  Tamil Nadu has energized all textbooks from Grades 1 to 12.</a:t>
            </a:r>
            <a:endParaRPr dirty="0"/>
          </a:p>
        </p:txBody>
      </p:sp>
      <p:sp>
        <p:nvSpPr>
          <p:cNvPr id="147" name="Google Shape;147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491000" y="320125"/>
            <a:ext cx="10804500" cy="6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 sz="3200" b="1" dirty="0"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Digital Infrastructure for Knowledge Sharing (DIKSHA)</a:t>
            </a:r>
            <a:endParaRPr sz="3200" b="1" i="0" u="none" strike="noStrike" cap="none" dirty="0">
              <a:solidFill>
                <a:schemeClr val="dk1"/>
              </a:solidFill>
              <a:latin typeface="Gill Sans MT" panose="020B0502020104020203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149" name="Google Shape;149;p20"/>
          <p:cNvCxnSpPr/>
          <p:nvPr/>
        </p:nvCxnSpPr>
        <p:spPr>
          <a:xfrm>
            <a:off x="491003" y="1062321"/>
            <a:ext cx="11210100" cy="21300"/>
          </a:xfrm>
          <a:prstGeom prst="straightConnector1">
            <a:avLst/>
          </a:prstGeom>
          <a:noFill/>
          <a:ln w="38100" cap="flat" cmpd="sng">
            <a:solidFill>
              <a:srgbClr val="E7602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5" name="Google Shape;155;p20"/>
          <p:cNvGrpSpPr/>
          <p:nvPr/>
        </p:nvGrpSpPr>
        <p:grpSpPr>
          <a:xfrm>
            <a:off x="5395480" y="4173157"/>
            <a:ext cx="1386260" cy="1861974"/>
            <a:chOff x="5133645" y="3529148"/>
            <a:chExt cx="1386260" cy="1861974"/>
          </a:xfrm>
        </p:grpSpPr>
        <p:grpSp>
          <p:nvGrpSpPr>
            <p:cNvPr id="156" name="Google Shape;156;p20"/>
            <p:cNvGrpSpPr/>
            <p:nvPr/>
          </p:nvGrpSpPr>
          <p:grpSpPr>
            <a:xfrm>
              <a:off x="5309575" y="3529148"/>
              <a:ext cx="966788" cy="966788"/>
              <a:chOff x="442913" y="2632075"/>
              <a:chExt cx="966788" cy="966788"/>
            </a:xfrm>
          </p:grpSpPr>
          <p:sp>
            <p:nvSpPr>
              <p:cNvPr id="157" name="Google Shape;157;p20"/>
              <p:cNvSpPr/>
              <p:nvPr/>
            </p:nvSpPr>
            <p:spPr>
              <a:xfrm>
                <a:off x="442913" y="2632075"/>
                <a:ext cx="966788" cy="966788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09" extrusionOk="0">
                    <a:moveTo>
                      <a:pt x="609" y="609"/>
                    </a:moveTo>
                    <a:lnTo>
                      <a:pt x="0" y="609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609"/>
                    </a:lnTo>
                    <a:lnTo>
                      <a:pt x="609" y="609"/>
                    </a:lnTo>
                    <a:close/>
                    <a:moveTo>
                      <a:pt x="26" y="583"/>
                    </a:moveTo>
                    <a:lnTo>
                      <a:pt x="584" y="583"/>
                    </a:lnTo>
                    <a:lnTo>
                      <a:pt x="584" y="26"/>
                    </a:lnTo>
                    <a:lnTo>
                      <a:pt x="26" y="26"/>
                    </a:lnTo>
                    <a:lnTo>
                      <a:pt x="26" y="583"/>
                    </a:lnTo>
                    <a:lnTo>
                      <a:pt x="26" y="5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20"/>
              <p:cNvSpPr/>
              <p:nvPr/>
            </p:nvSpPr>
            <p:spPr>
              <a:xfrm>
                <a:off x="463551" y="2863850"/>
                <a:ext cx="92392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582" h="26" extrusionOk="0">
                    <a:moveTo>
                      <a:pt x="582" y="26"/>
                    </a:moveTo>
                    <a:lnTo>
                      <a:pt x="0" y="26"/>
                    </a:lnTo>
                    <a:lnTo>
                      <a:pt x="0" y="0"/>
                    </a:lnTo>
                    <a:lnTo>
                      <a:pt x="582" y="0"/>
                    </a:lnTo>
                    <a:lnTo>
                      <a:pt x="582" y="26"/>
                    </a:lnTo>
                    <a:lnTo>
                      <a:pt x="582" y="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20"/>
              <p:cNvSpPr/>
              <p:nvPr/>
            </p:nvSpPr>
            <p:spPr>
              <a:xfrm>
                <a:off x="466726" y="3095625"/>
                <a:ext cx="922338" cy="39688"/>
              </a:xfrm>
              <a:custGeom>
                <a:avLst/>
                <a:gdLst/>
                <a:ahLst/>
                <a:cxnLst/>
                <a:rect l="l" t="t" r="r" b="b"/>
                <a:pathLst>
                  <a:path w="581" h="25" extrusionOk="0">
                    <a:moveTo>
                      <a:pt x="581" y="25"/>
                    </a:moveTo>
                    <a:lnTo>
                      <a:pt x="0" y="25"/>
                    </a:lnTo>
                    <a:lnTo>
                      <a:pt x="0" y="0"/>
                    </a:lnTo>
                    <a:lnTo>
                      <a:pt x="581" y="0"/>
                    </a:lnTo>
                    <a:lnTo>
                      <a:pt x="581" y="25"/>
                    </a:lnTo>
                    <a:lnTo>
                      <a:pt x="581" y="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20"/>
              <p:cNvSpPr/>
              <p:nvPr/>
            </p:nvSpPr>
            <p:spPr>
              <a:xfrm>
                <a:off x="466726" y="3327400"/>
                <a:ext cx="922338" cy="39688"/>
              </a:xfrm>
              <a:custGeom>
                <a:avLst/>
                <a:gdLst/>
                <a:ahLst/>
                <a:cxnLst/>
                <a:rect l="l" t="t" r="r" b="b"/>
                <a:pathLst>
                  <a:path w="581" h="25" extrusionOk="0">
                    <a:moveTo>
                      <a:pt x="581" y="25"/>
                    </a:moveTo>
                    <a:lnTo>
                      <a:pt x="0" y="25"/>
                    </a:lnTo>
                    <a:lnTo>
                      <a:pt x="0" y="0"/>
                    </a:lnTo>
                    <a:lnTo>
                      <a:pt x="581" y="0"/>
                    </a:lnTo>
                    <a:lnTo>
                      <a:pt x="581" y="25"/>
                    </a:lnTo>
                    <a:lnTo>
                      <a:pt x="581" y="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20"/>
              <p:cNvSpPr/>
              <p:nvPr/>
            </p:nvSpPr>
            <p:spPr>
              <a:xfrm>
                <a:off x="449263" y="3348038"/>
                <a:ext cx="244475" cy="244475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54" extrusionOk="0">
                    <a:moveTo>
                      <a:pt x="18" y="154"/>
                    </a:moveTo>
                    <a:lnTo>
                      <a:pt x="0" y="136"/>
                    </a:lnTo>
                    <a:lnTo>
                      <a:pt x="27" y="109"/>
                    </a:lnTo>
                    <a:lnTo>
                      <a:pt x="45" y="127"/>
                    </a:lnTo>
                    <a:lnTo>
                      <a:pt x="18" y="154"/>
                    </a:lnTo>
                    <a:lnTo>
                      <a:pt x="18" y="154"/>
                    </a:lnTo>
                    <a:close/>
                    <a:moveTo>
                      <a:pt x="72" y="100"/>
                    </a:moveTo>
                    <a:lnTo>
                      <a:pt x="54" y="81"/>
                    </a:lnTo>
                    <a:lnTo>
                      <a:pt x="82" y="54"/>
                    </a:lnTo>
                    <a:lnTo>
                      <a:pt x="100" y="73"/>
                    </a:lnTo>
                    <a:lnTo>
                      <a:pt x="72" y="100"/>
                    </a:lnTo>
                    <a:lnTo>
                      <a:pt x="72" y="100"/>
                    </a:lnTo>
                    <a:close/>
                    <a:moveTo>
                      <a:pt x="127" y="46"/>
                    </a:moveTo>
                    <a:lnTo>
                      <a:pt x="109" y="27"/>
                    </a:lnTo>
                    <a:lnTo>
                      <a:pt x="136" y="0"/>
                    </a:lnTo>
                    <a:lnTo>
                      <a:pt x="154" y="18"/>
                    </a:lnTo>
                    <a:lnTo>
                      <a:pt x="127" y="46"/>
                    </a:lnTo>
                    <a:lnTo>
                      <a:pt x="127" y="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20"/>
              <p:cNvSpPr/>
              <p:nvPr/>
            </p:nvSpPr>
            <p:spPr>
              <a:xfrm>
                <a:off x="798513" y="2874963"/>
                <a:ext cx="611188" cy="487363"/>
              </a:xfrm>
              <a:custGeom>
                <a:avLst/>
                <a:gdLst/>
                <a:ahLst/>
                <a:cxnLst/>
                <a:rect l="l" t="t" r="r" b="b"/>
                <a:pathLst>
                  <a:path w="385" h="307" extrusionOk="0">
                    <a:moveTo>
                      <a:pt x="18" y="307"/>
                    </a:moveTo>
                    <a:lnTo>
                      <a:pt x="0" y="289"/>
                    </a:lnTo>
                    <a:lnTo>
                      <a:pt x="27" y="262"/>
                    </a:lnTo>
                    <a:lnTo>
                      <a:pt x="45" y="280"/>
                    </a:lnTo>
                    <a:lnTo>
                      <a:pt x="18" y="307"/>
                    </a:lnTo>
                    <a:lnTo>
                      <a:pt x="18" y="307"/>
                    </a:lnTo>
                    <a:close/>
                    <a:moveTo>
                      <a:pt x="72" y="253"/>
                    </a:moveTo>
                    <a:lnTo>
                      <a:pt x="54" y="235"/>
                    </a:lnTo>
                    <a:lnTo>
                      <a:pt x="81" y="208"/>
                    </a:lnTo>
                    <a:lnTo>
                      <a:pt x="100" y="226"/>
                    </a:lnTo>
                    <a:lnTo>
                      <a:pt x="72" y="253"/>
                    </a:lnTo>
                    <a:lnTo>
                      <a:pt x="72" y="253"/>
                    </a:lnTo>
                    <a:close/>
                    <a:moveTo>
                      <a:pt x="127" y="198"/>
                    </a:moveTo>
                    <a:lnTo>
                      <a:pt x="108" y="180"/>
                    </a:lnTo>
                    <a:lnTo>
                      <a:pt x="136" y="153"/>
                    </a:lnTo>
                    <a:lnTo>
                      <a:pt x="154" y="171"/>
                    </a:lnTo>
                    <a:lnTo>
                      <a:pt x="127" y="198"/>
                    </a:lnTo>
                    <a:lnTo>
                      <a:pt x="127" y="198"/>
                    </a:lnTo>
                    <a:close/>
                    <a:moveTo>
                      <a:pt x="217" y="164"/>
                    </a:moveTo>
                    <a:lnTo>
                      <a:pt x="179" y="164"/>
                    </a:lnTo>
                    <a:lnTo>
                      <a:pt x="179" y="138"/>
                    </a:lnTo>
                    <a:lnTo>
                      <a:pt x="217" y="138"/>
                    </a:lnTo>
                    <a:lnTo>
                      <a:pt x="217" y="164"/>
                    </a:lnTo>
                    <a:lnTo>
                      <a:pt x="217" y="164"/>
                    </a:lnTo>
                    <a:close/>
                    <a:moveTo>
                      <a:pt x="259" y="145"/>
                    </a:moveTo>
                    <a:lnTo>
                      <a:pt x="240" y="127"/>
                    </a:lnTo>
                    <a:lnTo>
                      <a:pt x="267" y="100"/>
                    </a:lnTo>
                    <a:lnTo>
                      <a:pt x="285" y="118"/>
                    </a:lnTo>
                    <a:lnTo>
                      <a:pt x="259" y="145"/>
                    </a:lnTo>
                    <a:lnTo>
                      <a:pt x="259" y="145"/>
                    </a:lnTo>
                    <a:close/>
                    <a:moveTo>
                      <a:pt x="313" y="90"/>
                    </a:moveTo>
                    <a:lnTo>
                      <a:pt x="294" y="72"/>
                    </a:lnTo>
                    <a:lnTo>
                      <a:pt x="321" y="45"/>
                    </a:lnTo>
                    <a:lnTo>
                      <a:pt x="340" y="63"/>
                    </a:lnTo>
                    <a:lnTo>
                      <a:pt x="313" y="90"/>
                    </a:lnTo>
                    <a:lnTo>
                      <a:pt x="313" y="90"/>
                    </a:lnTo>
                    <a:close/>
                    <a:moveTo>
                      <a:pt x="367" y="36"/>
                    </a:moveTo>
                    <a:lnTo>
                      <a:pt x="348" y="18"/>
                    </a:lnTo>
                    <a:lnTo>
                      <a:pt x="366" y="0"/>
                    </a:lnTo>
                    <a:lnTo>
                      <a:pt x="385" y="18"/>
                    </a:lnTo>
                    <a:lnTo>
                      <a:pt x="367" y="36"/>
                    </a:lnTo>
                    <a:lnTo>
                      <a:pt x="367" y="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63" name="Google Shape;163;p2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30213" y="3589341"/>
              <a:ext cx="908313" cy="850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4" name="Google Shape;164;p20"/>
            <p:cNvSpPr txBox="1"/>
            <p:nvPr/>
          </p:nvSpPr>
          <p:spPr>
            <a:xfrm>
              <a:off x="5133645" y="4652458"/>
              <a:ext cx="1386260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Place QR Codes in School Textbooks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" name="Google Shape;165;p20"/>
          <p:cNvGrpSpPr/>
          <p:nvPr/>
        </p:nvGrpSpPr>
        <p:grpSpPr>
          <a:xfrm>
            <a:off x="8689438" y="4173157"/>
            <a:ext cx="1281860" cy="1863194"/>
            <a:chOff x="8557450" y="3529148"/>
            <a:chExt cx="1281860" cy="1863194"/>
          </a:xfrm>
        </p:grpSpPr>
        <p:sp>
          <p:nvSpPr>
            <p:cNvPr id="166" name="Google Shape;166;p20"/>
            <p:cNvSpPr/>
            <p:nvPr/>
          </p:nvSpPr>
          <p:spPr>
            <a:xfrm>
              <a:off x="8711016" y="3529148"/>
              <a:ext cx="966788" cy="966788"/>
            </a:xfrm>
            <a:custGeom>
              <a:avLst/>
              <a:gdLst/>
              <a:ahLst/>
              <a:cxnLst/>
              <a:rect l="l" t="t" r="r" b="b"/>
              <a:pathLst>
                <a:path w="609" h="609" extrusionOk="0">
                  <a:moveTo>
                    <a:pt x="609" y="609"/>
                  </a:moveTo>
                  <a:lnTo>
                    <a:pt x="0" y="609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609"/>
                  </a:lnTo>
                  <a:lnTo>
                    <a:pt x="609" y="609"/>
                  </a:lnTo>
                  <a:close/>
                  <a:moveTo>
                    <a:pt x="26" y="583"/>
                  </a:moveTo>
                  <a:lnTo>
                    <a:pt x="583" y="583"/>
                  </a:lnTo>
                  <a:lnTo>
                    <a:pt x="583" y="26"/>
                  </a:lnTo>
                  <a:lnTo>
                    <a:pt x="26" y="26"/>
                  </a:lnTo>
                  <a:lnTo>
                    <a:pt x="26" y="583"/>
                  </a:lnTo>
                  <a:lnTo>
                    <a:pt x="26" y="5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8801449" y="3772197"/>
              <a:ext cx="812867" cy="520378"/>
            </a:xfrm>
            <a:custGeom>
              <a:avLst/>
              <a:gdLst/>
              <a:ahLst/>
              <a:cxnLst/>
              <a:rect l="l" t="t" r="r" b="b"/>
              <a:pathLst>
                <a:path w="200" h="150" extrusionOk="0">
                  <a:moveTo>
                    <a:pt x="118" y="55"/>
                  </a:moveTo>
                  <a:cubicBezTo>
                    <a:pt x="81" y="102"/>
                    <a:pt x="81" y="102"/>
                    <a:pt x="81" y="10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2" y="137"/>
                    <a:pt x="12" y="137"/>
                    <a:pt x="12" y="1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7" y="12"/>
                    <a:pt x="187" y="12"/>
                    <a:pt x="187" y="12"/>
                  </a:cubicBezTo>
                  <a:cubicBezTo>
                    <a:pt x="187" y="137"/>
                    <a:pt x="187" y="137"/>
                    <a:pt x="187" y="137"/>
                  </a:cubicBezTo>
                  <a:cubicBezTo>
                    <a:pt x="185" y="137"/>
                    <a:pt x="185" y="137"/>
                    <a:pt x="185" y="137"/>
                  </a:cubicBezTo>
                  <a:lnTo>
                    <a:pt x="118" y="55"/>
                  </a:lnTo>
                  <a:close/>
                  <a:moveTo>
                    <a:pt x="31" y="137"/>
                  </a:moveTo>
                  <a:cubicBezTo>
                    <a:pt x="62" y="98"/>
                    <a:pt x="62" y="98"/>
                    <a:pt x="62" y="9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81" y="121"/>
                    <a:pt x="81" y="121"/>
                    <a:pt x="81" y="121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69" y="137"/>
                    <a:pt x="169" y="137"/>
                    <a:pt x="169" y="137"/>
                  </a:cubicBezTo>
                  <a:lnTo>
                    <a:pt x="31" y="137"/>
                  </a:lnTo>
                  <a:close/>
                  <a:moveTo>
                    <a:pt x="18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2"/>
                    <a:pt x="2" y="146"/>
                    <a:pt x="6" y="148"/>
                  </a:cubicBezTo>
                  <a:cubicBezTo>
                    <a:pt x="8" y="149"/>
                    <a:pt x="10" y="150"/>
                    <a:pt x="12" y="15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9" y="150"/>
                    <a:pt x="191" y="149"/>
                    <a:pt x="193" y="148"/>
                  </a:cubicBezTo>
                  <a:cubicBezTo>
                    <a:pt x="197" y="146"/>
                    <a:pt x="200" y="142"/>
                    <a:pt x="200" y="137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5"/>
                    <a:pt x="194" y="0"/>
                    <a:pt x="187" y="0"/>
                  </a:cubicBezTo>
                  <a:close/>
                  <a:moveTo>
                    <a:pt x="50" y="62"/>
                  </a:moveTo>
                  <a:cubicBezTo>
                    <a:pt x="43" y="62"/>
                    <a:pt x="37" y="57"/>
                    <a:pt x="37" y="50"/>
                  </a:cubicBezTo>
                  <a:cubicBezTo>
                    <a:pt x="37" y="43"/>
                    <a:pt x="43" y="37"/>
                    <a:pt x="50" y="37"/>
                  </a:cubicBezTo>
                  <a:cubicBezTo>
                    <a:pt x="56" y="37"/>
                    <a:pt x="62" y="43"/>
                    <a:pt x="62" y="50"/>
                  </a:cubicBezTo>
                  <a:cubicBezTo>
                    <a:pt x="62" y="57"/>
                    <a:pt x="56" y="62"/>
                    <a:pt x="50" y="62"/>
                  </a:cubicBezTo>
                  <a:moveTo>
                    <a:pt x="50" y="25"/>
                  </a:moveTo>
                  <a:cubicBezTo>
                    <a:pt x="36" y="25"/>
                    <a:pt x="25" y="36"/>
                    <a:pt x="25" y="50"/>
                  </a:cubicBezTo>
                  <a:cubicBezTo>
                    <a:pt x="25" y="64"/>
                    <a:pt x="36" y="75"/>
                    <a:pt x="50" y="75"/>
                  </a:cubicBezTo>
                  <a:cubicBezTo>
                    <a:pt x="63" y="75"/>
                    <a:pt x="75" y="64"/>
                    <a:pt x="75" y="50"/>
                  </a:cubicBezTo>
                  <a:cubicBezTo>
                    <a:pt x="75" y="36"/>
                    <a:pt x="63" y="25"/>
                    <a:pt x="50" y="2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0"/>
            <p:cNvSpPr txBox="1"/>
            <p:nvPr/>
          </p:nvSpPr>
          <p:spPr>
            <a:xfrm>
              <a:off x="8557450" y="4653678"/>
              <a:ext cx="1281860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Access high quality digital content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20"/>
          <p:cNvGrpSpPr/>
          <p:nvPr/>
        </p:nvGrpSpPr>
        <p:grpSpPr>
          <a:xfrm>
            <a:off x="7146284" y="4173157"/>
            <a:ext cx="1268688" cy="1866556"/>
            <a:chOff x="6878785" y="3525786"/>
            <a:chExt cx="1268688" cy="1866556"/>
          </a:xfrm>
        </p:grpSpPr>
        <p:sp>
          <p:nvSpPr>
            <p:cNvPr id="170" name="Google Shape;170;p20"/>
            <p:cNvSpPr/>
            <p:nvPr/>
          </p:nvSpPr>
          <p:spPr>
            <a:xfrm>
              <a:off x="6999149" y="3525786"/>
              <a:ext cx="966788" cy="966788"/>
            </a:xfrm>
            <a:custGeom>
              <a:avLst/>
              <a:gdLst/>
              <a:ahLst/>
              <a:cxnLst/>
              <a:rect l="l" t="t" r="r" b="b"/>
              <a:pathLst>
                <a:path w="609" h="609" extrusionOk="0">
                  <a:moveTo>
                    <a:pt x="609" y="609"/>
                  </a:moveTo>
                  <a:lnTo>
                    <a:pt x="0" y="609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609"/>
                  </a:lnTo>
                  <a:lnTo>
                    <a:pt x="609" y="609"/>
                  </a:lnTo>
                  <a:close/>
                  <a:moveTo>
                    <a:pt x="26" y="583"/>
                  </a:moveTo>
                  <a:lnTo>
                    <a:pt x="583" y="583"/>
                  </a:lnTo>
                  <a:lnTo>
                    <a:pt x="583" y="26"/>
                  </a:lnTo>
                  <a:lnTo>
                    <a:pt x="26" y="26"/>
                  </a:lnTo>
                  <a:lnTo>
                    <a:pt x="26" y="583"/>
                  </a:lnTo>
                  <a:lnTo>
                    <a:pt x="26" y="58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0"/>
            <p:cNvSpPr/>
            <p:nvPr/>
          </p:nvSpPr>
          <p:spPr>
            <a:xfrm rot="5400000">
              <a:off x="7180777" y="3616958"/>
              <a:ext cx="630613" cy="797143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50" y="58"/>
                  </a:moveTo>
                  <a:cubicBezTo>
                    <a:pt x="86" y="94"/>
                    <a:pt x="86" y="94"/>
                    <a:pt x="8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50" y="142"/>
                    <a:pt x="50" y="142"/>
                    <a:pt x="50" y="142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0" y="58"/>
                  </a:lnTo>
                  <a:close/>
                  <a:moveTo>
                    <a:pt x="1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1" y="0"/>
                    <a:pt x="75" y="6"/>
                    <a:pt x="75" y="12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88" y="187"/>
                    <a:pt x="188" y="187"/>
                    <a:pt x="188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5" y="194"/>
                    <a:pt x="81" y="200"/>
                    <a:pt x="88" y="200"/>
                  </a:cubicBezTo>
                  <a:cubicBezTo>
                    <a:pt x="188" y="200"/>
                    <a:pt x="188" y="200"/>
                    <a:pt x="188" y="200"/>
                  </a:cubicBezTo>
                  <a:cubicBezTo>
                    <a:pt x="195" y="200"/>
                    <a:pt x="200" y="194"/>
                    <a:pt x="200" y="187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6"/>
                    <a:pt x="195" y="0"/>
                    <a:pt x="1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20"/>
            <p:cNvSpPr txBox="1"/>
            <p:nvPr/>
          </p:nvSpPr>
          <p:spPr>
            <a:xfrm>
              <a:off x="6878785" y="4653678"/>
              <a:ext cx="1268688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Scan the code using a smartphone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20"/>
          <p:cNvGrpSpPr/>
          <p:nvPr/>
        </p:nvGrpSpPr>
        <p:grpSpPr>
          <a:xfrm>
            <a:off x="10335841" y="4173157"/>
            <a:ext cx="1222852" cy="1657637"/>
            <a:chOff x="10201699" y="3525786"/>
            <a:chExt cx="1222852" cy="1657637"/>
          </a:xfrm>
        </p:grpSpPr>
        <p:grpSp>
          <p:nvGrpSpPr>
            <p:cNvPr id="174" name="Google Shape;174;p20"/>
            <p:cNvGrpSpPr/>
            <p:nvPr/>
          </p:nvGrpSpPr>
          <p:grpSpPr>
            <a:xfrm>
              <a:off x="10317825" y="3525786"/>
              <a:ext cx="966788" cy="1071563"/>
              <a:chOff x="6181726" y="2632075"/>
              <a:chExt cx="966788" cy="1071563"/>
            </a:xfrm>
          </p:grpSpPr>
          <p:sp>
            <p:nvSpPr>
              <p:cNvPr id="175" name="Google Shape;175;p20"/>
              <p:cNvSpPr/>
              <p:nvPr/>
            </p:nvSpPr>
            <p:spPr>
              <a:xfrm>
                <a:off x="6181726" y="2632075"/>
                <a:ext cx="966788" cy="966788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09" extrusionOk="0">
                    <a:moveTo>
                      <a:pt x="609" y="609"/>
                    </a:moveTo>
                    <a:lnTo>
                      <a:pt x="352" y="609"/>
                    </a:lnTo>
                    <a:lnTo>
                      <a:pt x="352" y="583"/>
                    </a:lnTo>
                    <a:lnTo>
                      <a:pt x="583" y="583"/>
                    </a:lnTo>
                    <a:lnTo>
                      <a:pt x="583" y="26"/>
                    </a:lnTo>
                    <a:lnTo>
                      <a:pt x="26" y="26"/>
                    </a:lnTo>
                    <a:lnTo>
                      <a:pt x="26" y="583"/>
                    </a:lnTo>
                    <a:lnTo>
                      <a:pt x="294" y="583"/>
                    </a:lnTo>
                    <a:lnTo>
                      <a:pt x="294" y="609"/>
                    </a:lnTo>
                    <a:lnTo>
                      <a:pt x="0" y="609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609"/>
                    </a:lnTo>
                    <a:lnTo>
                      <a:pt x="609" y="60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176;p20"/>
              <p:cNvSpPr/>
              <p:nvPr/>
            </p:nvSpPr>
            <p:spPr>
              <a:xfrm>
                <a:off x="6294438" y="3211513"/>
                <a:ext cx="741363" cy="354013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757" extrusionOk="0">
                    <a:moveTo>
                      <a:pt x="86" y="757"/>
                    </a:moveTo>
                    <a:cubicBezTo>
                      <a:pt x="0" y="745"/>
                      <a:pt x="0" y="745"/>
                      <a:pt x="0" y="745"/>
                    </a:cubicBezTo>
                    <a:cubicBezTo>
                      <a:pt x="56" y="342"/>
                      <a:pt x="56" y="342"/>
                      <a:pt x="56" y="342"/>
                    </a:cubicBezTo>
                    <a:cubicBezTo>
                      <a:pt x="89" y="237"/>
                      <a:pt x="171" y="153"/>
                      <a:pt x="276" y="117"/>
                    </a:cubicBezTo>
                    <a:cubicBezTo>
                      <a:pt x="584" y="12"/>
                      <a:pt x="584" y="12"/>
                      <a:pt x="584" y="12"/>
                    </a:cubicBezTo>
                    <a:cubicBezTo>
                      <a:pt x="620" y="0"/>
                      <a:pt x="660" y="10"/>
                      <a:pt x="686" y="37"/>
                    </a:cubicBezTo>
                    <a:cubicBezTo>
                      <a:pt x="710" y="62"/>
                      <a:pt x="710" y="62"/>
                      <a:pt x="710" y="62"/>
                    </a:cubicBezTo>
                    <a:cubicBezTo>
                      <a:pt x="731" y="84"/>
                      <a:pt x="760" y="96"/>
                      <a:pt x="791" y="96"/>
                    </a:cubicBezTo>
                    <a:cubicBezTo>
                      <a:pt x="791" y="96"/>
                      <a:pt x="791" y="96"/>
                      <a:pt x="791" y="96"/>
                    </a:cubicBezTo>
                    <a:cubicBezTo>
                      <a:pt x="822" y="96"/>
                      <a:pt x="851" y="84"/>
                      <a:pt x="873" y="62"/>
                    </a:cubicBezTo>
                    <a:cubicBezTo>
                      <a:pt x="897" y="37"/>
                      <a:pt x="897" y="37"/>
                      <a:pt x="897" y="37"/>
                    </a:cubicBezTo>
                    <a:cubicBezTo>
                      <a:pt x="923" y="10"/>
                      <a:pt x="963" y="0"/>
                      <a:pt x="998" y="12"/>
                    </a:cubicBezTo>
                    <a:cubicBezTo>
                      <a:pt x="1307" y="117"/>
                      <a:pt x="1307" y="117"/>
                      <a:pt x="1307" y="117"/>
                    </a:cubicBezTo>
                    <a:cubicBezTo>
                      <a:pt x="1412" y="153"/>
                      <a:pt x="1494" y="237"/>
                      <a:pt x="1527" y="342"/>
                    </a:cubicBezTo>
                    <a:cubicBezTo>
                      <a:pt x="1528" y="349"/>
                      <a:pt x="1528" y="349"/>
                      <a:pt x="1528" y="349"/>
                    </a:cubicBezTo>
                    <a:cubicBezTo>
                      <a:pt x="1583" y="745"/>
                      <a:pt x="1583" y="745"/>
                      <a:pt x="1583" y="745"/>
                    </a:cubicBezTo>
                    <a:cubicBezTo>
                      <a:pt x="1497" y="757"/>
                      <a:pt x="1497" y="757"/>
                      <a:pt x="1497" y="757"/>
                    </a:cubicBezTo>
                    <a:cubicBezTo>
                      <a:pt x="1442" y="365"/>
                      <a:pt x="1442" y="365"/>
                      <a:pt x="1442" y="365"/>
                    </a:cubicBezTo>
                    <a:cubicBezTo>
                      <a:pt x="1417" y="287"/>
                      <a:pt x="1356" y="226"/>
                      <a:pt x="1279" y="200"/>
                    </a:cubicBezTo>
                    <a:cubicBezTo>
                      <a:pt x="970" y="95"/>
                      <a:pt x="970" y="95"/>
                      <a:pt x="970" y="95"/>
                    </a:cubicBezTo>
                    <a:cubicBezTo>
                      <a:pt x="967" y="94"/>
                      <a:pt x="962" y="95"/>
                      <a:pt x="960" y="98"/>
                    </a:cubicBezTo>
                    <a:cubicBezTo>
                      <a:pt x="936" y="122"/>
                      <a:pt x="936" y="122"/>
                      <a:pt x="936" y="122"/>
                    </a:cubicBezTo>
                    <a:cubicBezTo>
                      <a:pt x="897" y="162"/>
                      <a:pt x="846" y="183"/>
                      <a:pt x="791" y="183"/>
                    </a:cubicBezTo>
                    <a:cubicBezTo>
                      <a:pt x="791" y="183"/>
                      <a:pt x="791" y="183"/>
                      <a:pt x="791" y="183"/>
                    </a:cubicBezTo>
                    <a:cubicBezTo>
                      <a:pt x="737" y="183"/>
                      <a:pt x="685" y="162"/>
                      <a:pt x="647" y="122"/>
                    </a:cubicBezTo>
                    <a:cubicBezTo>
                      <a:pt x="623" y="98"/>
                      <a:pt x="623" y="98"/>
                      <a:pt x="623" y="98"/>
                    </a:cubicBezTo>
                    <a:cubicBezTo>
                      <a:pt x="620" y="95"/>
                      <a:pt x="616" y="94"/>
                      <a:pt x="612" y="95"/>
                    </a:cubicBezTo>
                    <a:cubicBezTo>
                      <a:pt x="304" y="200"/>
                      <a:pt x="304" y="200"/>
                      <a:pt x="304" y="200"/>
                    </a:cubicBezTo>
                    <a:cubicBezTo>
                      <a:pt x="227" y="226"/>
                      <a:pt x="166" y="287"/>
                      <a:pt x="141" y="365"/>
                    </a:cubicBezTo>
                    <a:cubicBezTo>
                      <a:pt x="86" y="757"/>
                      <a:pt x="86" y="757"/>
                      <a:pt x="86" y="7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20"/>
              <p:cNvSpPr/>
              <p:nvPr/>
            </p:nvSpPr>
            <p:spPr>
              <a:xfrm>
                <a:off x="6534151" y="2836863"/>
                <a:ext cx="261938" cy="358775"/>
              </a:xfrm>
              <a:custGeom>
                <a:avLst/>
                <a:gdLst/>
                <a:ahLst/>
                <a:cxnLst/>
                <a:rect l="l" t="t" r="r" b="b"/>
                <a:pathLst>
                  <a:path w="557" h="765" extrusionOk="0">
                    <a:moveTo>
                      <a:pt x="278" y="765"/>
                    </a:moveTo>
                    <a:cubicBezTo>
                      <a:pt x="193" y="765"/>
                      <a:pt x="144" y="718"/>
                      <a:pt x="93" y="661"/>
                    </a:cubicBezTo>
                    <a:cubicBezTo>
                      <a:pt x="31" y="592"/>
                      <a:pt x="0" y="473"/>
                      <a:pt x="0" y="307"/>
                    </a:cubicBezTo>
                    <a:cubicBezTo>
                      <a:pt x="0" y="138"/>
                      <a:pt x="125" y="0"/>
                      <a:pt x="278" y="0"/>
                    </a:cubicBezTo>
                    <a:cubicBezTo>
                      <a:pt x="432" y="0"/>
                      <a:pt x="557" y="138"/>
                      <a:pt x="557" y="307"/>
                    </a:cubicBezTo>
                    <a:cubicBezTo>
                      <a:pt x="557" y="473"/>
                      <a:pt x="526" y="592"/>
                      <a:pt x="464" y="661"/>
                    </a:cubicBezTo>
                    <a:cubicBezTo>
                      <a:pt x="413" y="718"/>
                      <a:pt x="364" y="765"/>
                      <a:pt x="278" y="765"/>
                    </a:cubicBezTo>
                    <a:close/>
                    <a:moveTo>
                      <a:pt x="278" y="88"/>
                    </a:moveTo>
                    <a:cubicBezTo>
                      <a:pt x="173" y="88"/>
                      <a:pt x="87" y="186"/>
                      <a:pt x="87" y="307"/>
                    </a:cubicBezTo>
                    <a:cubicBezTo>
                      <a:pt x="87" y="447"/>
                      <a:pt x="112" y="552"/>
                      <a:pt x="158" y="603"/>
                    </a:cubicBezTo>
                    <a:cubicBezTo>
                      <a:pt x="210" y="661"/>
                      <a:pt x="236" y="678"/>
                      <a:pt x="278" y="678"/>
                    </a:cubicBezTo>
                    <a:cubicBezTo>
                      <a:pt x="321" y="678"/>
                      <a:pt x="346" y="661"/>
                      <a:pt x="399" y="603"/>
                    </a:cubicBezTo>
                    <a:cubicBezTo>
                      <a:pt x="444" y="552"/>
                      <a:pt x="470" y="447"/>
                      <a:pt x="470" y="307"/>
                    </a:cubicBezTo>
                    <a:cubicBezTo>
                      <a:pt x="470" y="186"/>
                      <a:pt x="384" y="88"/>
                      <a:pt x="278" y="8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20"/>
              <p:cNvSpPr/>
              <p:nvPr/>
            </p:nvSpPr>
            <p:spPr>
              <a:xfrm>
                <a:off x="6523038" y="3454400"/>
                <a:ext cx="153988" cy="249238"/>
              </a:xfrm>
              <a:custGeom>
                <a:avLst/>
                <a:gdLst/>
                <a:ahLst/>
                <a:cxnLst/>
                <a:rect l="l" t="t" r="r" b="b"/>
                <a:pathLst>
                  <a:path w="97" h="157" extrusionOk="0">
                    <a:moveTo>
                      <a:pt x="19" y="157"/>
                    </a:moveTo>
                    <a:lnTo>
                      <a:pt x="0" y="139"/>
                    </a:lnTo>
                    <a:lnTo>
                      <a:pt x="61" y="79"/>
                    </a:lnTo>
                    <a:lnTo>
                      <a:pt x="0" y="19"/>
                    </a:lnTo>
                    <a:lnTo>
                      <a:pt x="19" y="0"/>
                    </a:lnTo>
                    <a:lnTo>
                      <a:pt x="97" y="79"/>
                    </a:lnTo>
                    <a:lnTo>
                      <a:pt x="19" y="157"/>
                    </a:lnTo>
                    <a:lnTo>
                      <a:pt x="19" y="157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9" name="Google Shape;179;p20"/>
            <p:cNvSpPr txBox="1"/>
            <p:nvPr/>
          </p:nvSpPr>
          <p:spPr>
            <a:xfrm>
              <a:off x="10201699" y="4660203"/>
              <a:ext cx="122285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Download for further use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" name="Google Shape;180;p20"/>
          <p:cNvSpPr txBox="1"/>
          <p:nvPr/>
        </p:nvSpPr>
        <p:spPr>
          <a:xfrm>
            <a:off x="6903077" y="3597407"/>
            <a:ext cx="31815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ETB Usage Process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5238586" y="3569529"/>
            <a:ext cx="6510502" cy="2597906"/>
          </a:xfrm>
          <a:prstGeom prst="rect">
            <a:avLst/>
          </a:prstGeom>
          <a:noFill/>
          <a:ln w="571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9B7F298-D504-42CE-B141-965CC49C8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000" y="1209044"/>
            <a:ext cx="4001380" cy="452295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95A71-09DA-4F46-A40F-165FECA4B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842168"/>
            <a:ext cx="10769600" cy="2852737"/>
          </a:xfrm>
        </p:spPr>
        <p:txBody>
          <a:bodyPr>
            <a:normAutofit/>
          </a:bodyPr>
          <a:lstStyle/>
          <a:p>
            <a:r>
              <a:rPr lang="en-IN" sz="5400" dirty="0">
                <a:latin typeface="Gill Sans MT" panose="020B0502020104020203" pitchFamily="34" charset="0"/>
              </a:rPr>
              <a:t>Accessing DIKSHA through </a:t>
            </a:r>
            <a:br>
              <a:rPr lang="en-IN" sz="5400" dirty="0">
                <a:latin typeface="Gill Sans MT" panose="020B0502020104020203" pitchFamily="34" charset="0"/>
              </a:rPr>
            </a:br>
            <a:r>
              <a:rPr lang="en-IN" sz="5400" dirty="0">
                <a:latin typeface="Gill Sans MT" panose="020B0502020104020203" pitchFamily="34" charset="0"/>
              </a:rPr>
              <a:t>Web Portal / Mobile Browser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AE36E-CD21-4B65-9CCD-D6456D14D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5394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8A1D9DB-B667-43AB-9263-DD180D587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754" y="616672"/>
            <a:ext cx="9146160" cy="951731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content in DIKSHA portal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62F4752-F052-4596-B419-F48580C460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5181600" cy="4081145"/>
          </a:xfr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9B972C9-58E2-41D1-9D98-6E8696ACDA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r>
              <a:rPr lang="en-IN" sz="2000" dirty="0">
                <a:latin typeface="Garamond" panose="02020404030301010803" pitchFamily="18" charset="0"/>
              </a:rPr>
              <a:t>Locate the 6 digit QR code below the QR code in the text </a:t>
            </a:r>
            <a:r>
              <a:rPr lang="en-IN" sz="2000" dirty="0" err="1">
                <a:latin typeface="Garamond" panose="02020404030301010803" pitchFamily="18" charset="0"/>
              </a:rPr>
              <a:t>boks</a:t>
            </a:r>
            <a:endParaRPr lang="en-IN" sz="2000" dirty="0">
              <a:latin typeface="Garamond" panose="02020404030301010803" pitchFamily="18" charset="0"/>
            </a:endParaRPr>
          </a:p>
          <a:p>
            <a:pPr algn="just"/>
            <a:r>
              <a:rPr lang="en-IN" sz="2000" dirty="0" err="1">
                <a:latin typeface="Garamond" panose="02020404030301010803" pitchFamily="18" charset="0"/>
              </a:rPr>
              <a:t>Goto</a:t>
            </a:r>
            <a:r>
              <a:rPr lang="en-IN" sz="2000" dirty="0">
                <a:latin typeface="Garamond" panose="02020404030301010803" pitchFamily="18" charset="0"/>
              </a:rPr>
              <a:t> DIKSHA home page by entering the </a:t>
            </a:r>
            <a:r>
              <a:rPr lang="en-IN" sz="2000" dirty="0" err="1">
                <a:latin typeface="Garamond" panose="02020404030301010803" pitchFamily="18" charset="0"/>
              </a:rPr>
              <a:t>url</a:t>
            </a:r>
            <a:r>
              <a:rPr lang="en-IN" sz="2000" dirty="0">
                <a:latin typeface="Garamond" panose="02020404030301010803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IN" sz="2000" dirty="0">
                <a:latin typeface="Garamond" panose="02020404030301010803" pitchFamily="18" charset="0"/>
                <a:hlinkClick r:id="rId3"/>
              </a:rPr>
              <a:t>https://diksha.gov.in/tn/explore</a:t>
            </a: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DE53498-3BAF-4CBA-B7FC-FC768264E5D8}"/>
              </a:ext>
            </a:extLst>
          </p:cNvPr>
          <p:cNvSpPr/>
          <p:nvPr/>
        </p:nvSpPr>
        <p:spPr>
          <a:xfrm>
            <a:off x="5052768" y="4449451"/>
            <a:ext cx="820132" cy="461913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47072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>
            <a:extLst>
              <a:ext uri="{FF2B5EF4-FFF2-40B4-BE49-F238E27FC236}">
                <a16:creationId xmlns:a16="http://schemas.microsoft.com/office/drawing/2014/main" id="{E69192B9-5FB9-4B32-8532-FA7CEB292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568"/>
            <a:ext cx="9144000" cy="747031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Accessing content in DIKSHA portal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3B18F-64ED-4AD6-AF86-948565A39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17294" y="2012950"/>
            <a:ext cx="5181600" cy="28321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Enter the </a:t>
            </a:r>
            <a:r>
              <a:rPr lang="en-IN" sz="2400" b="1" dirty="0">
                <a:latin typeface="Garamond" panose="02020404030301010803" pitchFamily="18" charset="0"/>
              </a:rPr>
              <a:t>6 digit code </a:t>
            </a:r>
            <a:r>
              <a:rPr lang="en-IN" sz="2400" dirty="0">
                <a:latin typeface="Garamond" panose="02020404030301010803" pitchFamily="18" charset="0"/>
              </a:rPr>
              <a:t>in the box highlighted</a:t>
            </a:r>
          </a:p>
          <a:p>
            <a:endParaRPr lang="en-IN" sz="2400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Click on </a:t>
            </a:r>
            <a:r>
              <a:rPr lang="en-IN" sz="2400" b="1" dirty="0">
                <a:latin typeface="Garamond" panose="02020404030301010803" pitchFamily="18" charset="0"/>
              </a:rPr>
              <a:t>Submit </a:t>
            </a:r>
            <a:r>
              <a:rPr lang="en-IN" sz="2400" dirty="0">
                <a:latin typeface="Garamond" panose="02020404030301010803" pitchFamily="18" charset="0"/>
              </a:rPr>
              <a:t>after entering the 6 digit code</a:t>
            </a:r>
          </a:p>
          <a:p>
            <a:endParaRPr lang="en-IN" sz="2400" b="1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This would redirect the user to the exact content.</a:t>
            </a:r>
          </a:p>
          <a:p>
            <a:endParaRPr lang="en-IN" sz="24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</p:txBody>
      </p:sp>
      <p:pic>
        <p:nvPicPr>
          <p:cNvPr id="10" name="Content Placeholder 8">
            <a:extLst>
              <a:ext uri="{FF2B5EF4-FFF2-40B4-BE49-F238E27FC236}">
                <a16:creationId xmlns:a16="http://schemas.microsoft.com/office/drawing/2014/main" id="{2F6F42FE-7B2D-407A-ADC1-ADC9C9E53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5181600" cy="435133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7C69DB-FB93-4D76-B1AC-70D50C90297A}"/>
              </a:ext>
            </a:extLst>
          </p:cNvPr>
          <p:cNvSpPr/>
          <p:nvPr/>
        </p:nvSpPr>
        <p:spPr>
          <a:xfrm>
            <a:off x="1072298" y="4235116"/>
            <a:ext cx="2356702" cy="5534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AD387D08-2C38-4843-9ADD-6B1A39577DA1}"/>
              </a:ext>
            </a:extLst>
          </p:cNvPr>
          <p:cNvSpPr/>
          <p:nvPr/>
        </p:nvSpPr>
        <p:spPr>
          <a:xfrm>
            <a:off x="2890837" y="5319712"/>
            <a:ext cx="314325" cy="333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955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AD50E-5BEE-4773-BA09-E99F8C754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Other ways of accessing content in DIKSHA portal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764EA8-7787-40DF-852C-A7E89A217B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05074"/>
            <a:ext cx="5019675" cy="2886075"/>
          </a:xfr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06D96A9-4C4B-4A67-8C62-5CF88114B8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63" y="2743578"/>
            <a:ext cx="4662487" cy="227730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C5A5B2-7337-4A02-8C69-D3C5453780EC}"/>
              </a:ext>
            </a:extLst>
          </p:cNvPr>
          <p:cNvSpPr txBox="1"/>
          <p:nvPr/>
        </p:nvSpPr>
        <p:spPr>
          <a:xfrm>
            <a:off x="838200" y="5524500"/>
            <a:ext cx="422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Select the following from the drop-down menu to access a particular textbook in the portal – </a:t>
            </a:r>
            <a:r>
              <a:rPr lang="en-IN" b="1" dirty="0"/>
              <a:t>Board, Medium, Class, Subject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B26E02-6656-4B35-8131-1625E947A428}"/>
              </a:ext>
            </a:extLst>
          </p:cNvPr>
          <p:cNvSpPr txBox="1"/>
          <p:nvPr/>
        </p:nvSpPr>
        <p:spPr>
          <a:xfrm>
            <a:off x="6267450" y="5495925"/>
            <a:ext cx="501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Enter </a:t>
            </a:r>
            <a:r>
              <a:rPr lang="en-IN" b="1" dirty="0"/>
              <a:t>Keywords </a:t>
            </a:r>
            <a:r>
              <a:rPr lang="en-IN" dirty="0"/>
              <a:t>in the Search Bar and click Enter to search for content using keywords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F032A2-FE91-4CA9-A465-0E40C5D66D1F}"/>
              </a:ext>
            </a:extLst>
          </p:cNvPr>
          <p:cNvSpPr txBox="1"/>
          <p:nvPr/>
        </p:nvSpPr>
        <p:spPr>
          <a:xfrm>
            <a:off x="1000125" y="2028610"/>
            <a:ext cx="422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Through “Explore”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2F9E23-DC8F-4CF3-8BD0-D5B1FD9ABF57}"/>
              </a:ext>
            </a:extLst>
          </p:cNvPr>
          <p:cNvSpPr txBox="1"/>
          <p:nvPr/>
        </p:nvSpPr>
        <p:spPr>
          <a:xfrm>
            <a:off x="6457950" y="2067266"/>
            <a:ext cx="422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Through “Keywords”</a:t>
            </a:r>
          </a:p>
        </p:txBody>
      </p:sp>
    </p:spTree>
    <p:extLst>
      <p:ext uri="{BB962C8B-B14F-4D97-AF65-F5344CB8AC3E}">
        <p14:creationId xmlns:p14="http://schemas.microsoft.com/office/powerpoint/2010/main" val="3129839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384D0A5-7491-4E61-9807-5C24A06C8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4154" y="153801"/>
            <a:ext cx="8342720" cy="553998"/>
          </a:xfrm>
        </p:spPr>
        <p:txBody>
          <a:bodyPr>
            <a:normAutofit fontScale="90000"/>
          </a:bodyPr>
          <a:lstStyle/>
          <a:p>
            <a:r>
              <a:rPr lang="en-IN" sz="3600" b="1" dirty="0">
                <a:latin typeface="Gill Sans MT" panose="020B0502020104020203" pitchFamily="34" charset="0"/>
              </a:rPr>
              <a:t>Different QR codes in new text books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89B6F68-FE42-4E10-A23A-4AF7BFAFC2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57" y="1326003"/>
            <a:ext cx="5032085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B1A295-8DEE-4413-85CF-F0AD0DFEFA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5042" y="1156321"/>
            <a:ext cx="5612220" cy="6370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sz="1800" b="1" dirty="0">
                <a:latin typeface="Garamond" panose="02020404030301010803" pitchFamily="18" charset="0"/>
              </a:rPr>
              <a:t>E – Book 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Single point access to all the content in the new text book 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Upon scanning the “E-book” QR code , entire book structure and the content can be downloaded</a:t>
            </a:r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en-IN" sz="1800" b="1" dirty="0">
                <a:latin typeface="Garamond" panose="02020404030301010803" pitchFamily="18" charset="0"/>
              </a:rPr>
              <a:t>Assessment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Worksheets of all chapters can be accessed here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Formative and Summative assessments for  grades 1 &amp; 6 will be uploaded in a </a:t>
            </a:r>
            <a:r>
              <a:rPr lang="en-IN" sz="1800" dirty="0" err="1">
                <a:latin typeface="Garamond" panose="02020404030301010803" pitchFamily="18" charset="0"/>
              </a:rPr>
              <a:t>shortwhile</a:t>
            </a:r>
            <a:endParaRPr lang="en-IN" sz="18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1800" b="1" dirty="0">
              <a:latin typeface="Garamond" panose="02020404030301010803" pitchFamily="18" charset="0"/>
            </a:endParaRPr>
          </a:p>
          <a:p>
            <a:r>
              <a:rPr lang="en-IN" sz="1800" b="1" dirty="0">
                <a:latin typeface="Garamond" panose="02020404030301010803" pitchFamily="18" charset="0"/>
              </a:rPr>
              <a:t>DIGI Links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Provides digital links to all the ICT corner and internet resources section in the book</a:t>
            </a: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A205B5-90AC-45A9-AF20-532FA337F182}"/>
              </a:ext>
            </a:extLst>
          </p:cNvPr>
          <p:cNvSpPr txBox="1"/>
          <p:nvPr/>
        </p:nvSpPr>
        <p:spPr>
          <a:xfrm>
            <a:off x="1187777" y="5894432"/>
            <a:ext cx="8889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latin typeface="Garamond" panose="02020404030301010803" pitchFamily="18" charset="0"/>
              </a:rPr>
              <a:t>QR codes have been placed at the beginning of the chapter , hard spots and at Exercises section for practice worksheets </a:t>
            </a:r>
          </a:p>
        </p:txBody>
      </p:sp>
    </p:spTree>
    <p:extLst>
      <p:ext uri="{BB962C8B-B14F-4D97-AF65-F5344CB8AC3E}">
        <p14:creationId xmlns:p14="http://schemas.microsoft.com/office/powerpoint/2010/main" val="190007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CB5D6-1134-4762-8B9E-98500156F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350" y="394381"/>
            <a:ext cx="7734299" cy="804404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ICT Corner / Digi Links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3CF56A6-8AEF-4F91-A75A-1C3D283B9A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3" y="1261797"/>
            <a:ext cx="5181600" cy="1653567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EE11D3DA-855B-4BBE-B47A-01257451B3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3" y="3201306"/>
            <a:ext cx="5462833" cy="3183678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06E431D-6B41-40C3-89B4-FD3736192166}"/>
              </a:ext>
            </a:extLst>
          </p:cNvPr>
          <p:cNvSpPr txBox="1"/>
          <p:nvPr/>
        </p:nvSpPr>
        <p:spPr>
          <a:xfrm>
            <a:off x="6445579" y="1743958"/>
            <a:ext cx="46874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b="1" dirty="0">
                <a:latin typeface="Gill Sans MT" panose="020B0502020104020203" pitchFamily="34" charset="0"/>
              </a:rPr>
              <a:t>ICT Corner/ Digi Links 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Apps like  QR code scanner / Cam Scanner to be used for accessing Digi Links / ICT corner as they have general QR codes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Rest of all QR codes can be accessed through DIKSHA 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b="1" dirty="0">
                <a:latin typeface="Gill Sans MT" panose="020B0502020104020203" pitchFamily="34" charset="0"/>
              </a:rPr>
              <a:t>DIKSHA QR code vs General QR code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DIKSHA QR codes have a 6 digit code at the bottom whereas general QR code does not have dial code</a:t>
            </a:r>
          </a:p>
        </p:txBody>
      </p:sp>
    </p:spTree>
    <p:extLst>
      <p:ext uri="{BB962C8B-B14F-4D97-AF65-F5344CB8AC3E}">
        <p14:creationId xmlns:p14="http://schemas.microsoft.com/office/powerpoint/2010/main" val="2047224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5BF0D6-8691-4E1F-89AC-299889867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527" y="2877518"/>
            <a:ext cx="8858944" cy="677108"/>
          </a:xfrm>
        </p:spPr>
        <p:txBody>
          <a:bodyPr/>
          <a:lstStyle/>
          <a:p>
            <a:pPr algn="ctr"/>
            <a:r>
              <a:rPr lang="en-IN" sz="4400" b="1" dirty="0">
                <a:latin typeface="Garamond" panose="02020404030301010803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472626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0"/>
          <p:cNvSpPr txBox="1">
            <a:spLocks noGrp="1"/>
          </p:cNvSpPr>
          <p:nvPr>
            <p:ph type="title"/>
          </p:nvPr>
        </p:nvSpPr>
        <p:spPr>
          <a:xfrm>
            <a:off x="205250" y="-67693"/>
            <a:ext cx="10804500" cy="526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</a:pPr>
            <a:r>
              <a:rPr lang="en-US" sz="3600" b="1" dirty="0">
                <a:latin typeface="Gill Sans MT" panose="020B0502020104020203" pitchFamily="34" charset="0"/>
                <a:ea typeface="Cabin"/>
                <a:cs typeface="Cabin"/>
                <a:sym typeface="Cabin"/>
              </a:rPr>
              <a:t>DIKSHA 2019</a:t>
            </a:r>
            <a:endParaRPr sz="3600" b="1" i="0" u="none" strike="noStrike" cap="none" dirty="0">
              <a:solidFill>
                <a:schemeClr val="dk1"/>
              </a:solidFill>
              <a:latin typeface="Gill Sans MT" panose="020B0502020104020203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414" name="Google Shape;414;p70"/>
          <p:cNvSpPr txBox="1">
            <a:spLocks noGrp="1"/>
          </p:cNvSpPr>
          <p:nvPr>
            <p:ph type="sldNum" idx="12"/>
          </p:nvPr>
        </p:nvSpPr>
        <p:spPr>
          <a:xfrm>
            <a:off x="11398210" y="63192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415" name="Google Shape;415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38" y="669033"/>
            <a:ext cx="2834459" cy="6188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47800" y="818667"/>
            <a:ext cx="8880402" cy="56907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7" name="Google Shape;417;p70"/>
          <p:cNvCxnSpPr>
            <a:cxnSpLocks/>
          </p:cNvCxnSpPr>
          <p:nvPr/>
        </p:nvCxnSpPr>
        <p:spPr>
          <a:xfrm>
            <a:off x="205250" y="615711"/>
            <a:ext cx="11495853" cy="10710"/>
          </a:xfrm>
          <a:prstGeom prst="straightConnector1">
            <a:avLst/>
          </a:prstGeom>
          <a:noFill/>
          <a:ln w="38100" cap="flat" cmpd="sng">
            <a:solidFill>
              <a:srgbClr val="E7602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E98FA5E-D10A-4222-AAA3-3790605A3DEE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0" dirty="0">
                <a:effectLst/>
              </a:rPr>
              <a:t> 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47B03-5C68-4CFD-A16F-CDE09F7E35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6931" y="1926368"/>
            <a:ext cx="10402000" cy="2306800"/>
          </a:xfrm>
        </p:spPr>
        <p:txBody>
          <a:bodyPr>
            <a:normAutofit/>
          </a:bodyPr>
          <a:lstStyle/>
          <a:p>
            <a:pPr algn="ctr"/>
            <a:r>
              <a:rPr lang="en-IN" sz="5400" dirty="0">
                <a:latin typeface="Gill Sans MT" panose="020B0502020104020203" pitchFamily="34" charset="0"/>
              </a:rPr>
              <a:t>Delving deeper into Energized Text books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5C4729-35D5-4C64-940B-A6EE0C9D3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7099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1901"/>
            <a:ext cx="12192000" cy="403187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en" sz="2800" b="1" i="0" u="none" strike="noStrike" cap="none" dirty="0">
                <a:solidFill>
                  <a:schemeClr val="dk1"/>
                </a:solidFill>
                <a:latin typeface="Gill Sans MT" panose="020B0502020104020203" pitchFamily="34" charset="0"/>
                <a:ea typeface="Roboto Slab"/>
                <a:cs typeface="Roboto Slab"/>
                <a:sym typeface="Roboto Slab"/>
              </a:rPr>
              <a:t>Teacher’s life with Energized Textbook</a:t>
            </a:r>
            <a:endParaRPr lang="en-IN" sz="2800" b="1" kern="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4" name="Shape 130"/>
          <p:cNvSpPr/>
          <p:nvPr/>
        </p:nvSpPr>
        <p:spPr>
          <a:xfrm>
            <a:off x="1651584" y="1391682"/>
            <a:ext cx="3706442" cy="307391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133"/>
          <p:cNvSpPr txBox="1"/>
          <p:nvPr/>
        </p:nvSpPr>
        <p:spPr>
          <a:xfrm>
            <a:off x="848077" y="4333564"/>
            <a:ext cx="2645700" cy="13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</a:pPr>
            <a:r>
              <a:rPr lang="en" sz="1400" b="1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Helps prepare for Class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Makes it easy to search for content relevant to the topic in text book.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Shape 134"/>
          <p:cNvPicPr preferRelativeResize="0"/>
          <p:nvPr/>
        </p:nvPicPr>
        <p:blipFill rotWithShape="1">
          <a:blip r:embed="rId2">
            <a:alphaModFix/>
          </a:blip>
          <a:srcRect l="13895" r="12654"/>
          <a:stretch/>
        </p:blipFill>
        <p:spPr>
          <a:xfrm>
            <a:off x="2063677" y="1721817"/>
            <a:ext cx="2979090" cy="264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0786" y="1546273"/>
            <a:ext cx="3231964" cy="27971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36"/>
          <p:cNvSpPr txBox="1"/>
          <p:nvPr/>
        </p:nvSpPr>
        <p:spPr>
          <a:xfrm>
            <a:off x="9046953" y="4333564"/>
            <a:ext cx="26457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</a:pPr>
            <a:r>
              <a:rPr lang="en" sz="1400" b="1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Children understand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learn better when they have visuals, interactive content and more time to practice.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" name="Shape 137"/>
          <p:cNvGrpSpPr/>
          <p:nvPr/>
        </p:nvGrpSpPr>
        <p:grpSpPr>
          <a:xfrm>
            <a:off x="5258490" y="1968240"/>
            <a:ext cx="2127910" cy="2156418"/>
            <a:chOff x="265434" y="1054712"/>
            <a:chExt cx="1644312" cy="1644300"/>
          </a:xfrm>
        </p:grpSpPr>
        <p:grpSp>
          <p:nvGrpSpPr>
            <p:cNvPr id="13" name="Shape 138"/>
            <p:cNvGrpSpPr/>
            <p:nvPr/>
          </p:nvGrpSpPr>
          <p:grpSpPr>
            <a:xfrm>
              <a:off x="265434" y="1054712"/>
              <a:ext cx="1644312" cy="1644300"/>
              <a:chOff x="4867413" y="1351550"/>
              <a:chExt cx="1644312" cy="1644300"/>
            </a:xfrm>
          </p:grpSpPr>
          <p:sp>
            <p:nvSpPr>
              <p:cNvPr id="15" name="Shape 139"/>
              <p:cNvSpPr/>
              <p:nvPr/>
            </p:nvSpPr>
            <p:spPr>
              <a:xfrm>
                <a:off x="4867413" y="1351550"/>
                <a:ext cx="1644300" cy="164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6" name="Shape 140" descr="Cartoonish illustration of a woman with orange hair"/>
              <p:cNvPicPr preferRelativeResize="0"/>
              <p:nvPr/>
            </p:nvPicPr>
            <p:blipFill rotWithShape="1">
              <a:blip r:embed="rId4">
                <a:alphaModFix/>
              </a:blip>
              <a:srcRect l="-4969" t="-9938" r="-4969"/>
              <a:stretch/>
            </p:blipFill>
            <p:spPr>
              <a:xfrm>
                <a:off x="4867425" y="1351550"/>
                <a:ext cx="1644300" cy="1644300"/>
              </a:xfrm>
              <a:prstGeom prst="ellipse">
                <a:avLst/>
              </a:prstGeom>
              <a:noFill/>
              <a:ln>
                <a:noFill/>
              </a:ln>
            </p:spPr>
          </p:pic>
        </p:grpSp>
        <p:sp>
          <p:nvSpPr>
            <p:cNvPr id="14" name="Shape 141"/>
            <p:cNvSpPr/>
            <p:nvPr/>
          </p:nvSpPr>
          <p:spPr>
            <a:xfrm>
              <a:off x="1034700" y="1902850"/>
              <a:ext cx="118225" cy="812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cubicBezTo>
                    <a:pt x="8729" y="19969"/>
                    <a:pt x="32480" y="120000"/>
                    <a:pt x="52501" y="120000"/>
                  </a:cubicBezTo>
                  <a:cubicBezTo>
                    <a:pt x="72497" y="120000"/>
                    <a:pt x="108733" y="19969"/>
                    <a:pt x="119999" y="0"/>
                  </a:cubicBez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" name="Shape 142"/>
          <p:cNvPicPr preferRelativeResize="0"/>
          <p:nvPr/>
        </p:nvPicPr>
        <p:blipFill rotWithShape="1">
          <a:blip r:embed="rId5">
            <a:alphaModFix/>
          </a:blip>
          <a:srcRect t="20887" b="16368"/>
          <a:stretch/>
        </p:blipFill>
        <p:spPr>
          <a:xfrm>
            <a:off x="4789344" y="4333564"/>
            <a:ext cx="1497386" cy="86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43"/>
          <p:cNvPicPr preferRelativeResize="0"/>
          <p:nvPr/>
        </p:nvPicPr>
        <p:blipFill rotWithShape="1">
          <a:blip r:embed="rId6">
            <a:alphaModFix/>
          </a:blip>
          <a:srcRect l="14060" t="10093" r="7253" b="11417"/>
          <a:stretch/>
        </p:blipFill>
        <p:spPr>
          <a:xfrm>
            <a:off x="6254000" y="4383780"/>
            <a:ext cx="1497376" cy="88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14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3749" y="920160"/>
            <a:ext cx="1497376" cy="1048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54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en"/>
              <a:pPr/>
              <a:t>6</a:t>
            </a:fld>
            <a:endParaRPr/>
          </a:p>
        </p:txBody>
      </p:sp>
      <p:grpSp>
        <p:nvGrpSpPr>
          <p:cNvPr id="116" name="Shape 116"/>
          <p:cNvGrpSpPr/>
          <p:nvPr/>
        </p:nvGrpSpPr>
        <p:grpSpPr>
          <a:xfrm>
            <a:off x="7207447" y="1632739"/>
            <a:ext cx="3804763" cy="1037227"/>
            <a:chOff x="4051050" y="2905975"/>
            <a:chExt cx="4421400" cy="1290725"/>
          </a:xfrm>
        </p:grpSpPr>
        <p:sp>
          <p:nvSpPr>
            <p:cNvPr id="117" name="Shape 117"/>
            <p:cNvSpPr/>
            <p:nvPr/>
          </p:nvSpPr>
          <p:spPr>
            <a:xfrm>
              <a:off x="4051050" y="2905975"/>
              <a:ext cx="4421400" cy="1290725"/>
            </a:xfrm>
            <a:prstGeom prst="flowChartProcess">
              <a:avLst/>
            </a:prstGeom>
            <a:solidFill>
              <a:srgbClr val="CFD8DC"/>
            </a:solidFill>
            <a:ln w="9525" cap="flat" cmpd="sng">
              <a:solidFill>
                <a:srgbClr val="0040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pic>
          <p:nvPicPr>
            <p:cNvPr id="118" name="Shape 118" descr="Image result for address bar in browser 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067150" y="3139237"/>
              <a:ext cx="2344400" cy="7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Shape 119" descr="Image result for is equal to 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62875" y="3022537"/>
              <a:ext cx="995375" cy="9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Shape 120" descr="Image result for QR code 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102688" y="2977450"/>
              <a:ext cx="1118075" cy="11180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" name="Shape 121"/>
          <p:cNvGrpSpPr/>
          <p:nvPr/>
        </p:nvGrpSpPr>
        <p:grpSpPr>
          <a:xfrm>
            <a:off x="2510426" y="1527067"/>
            <a:ext cx="3595409" cy="1288056"/>
            <a:chOff x="4164900" y="3378824"/>
            <a:chExt cx="3976050" cy="1912576"/>
          </a:xfrm>
        </p:grpSpPr>
        <p:sp>
          <p:nvSpPr>
            <p:cNvPr id="122" name="Shape 122"/>
            <p:cNvSpPr/>
            <p:nvPr/>
          </p:nvSpPr>
          <p:spPr>
            <a:xfrm>
              <a:off x="4164900" y="3689750"/>
              <a:ext cx="3976050" cy="1290725"/>
            </a:xfrm>
            <a:prstGeom prst="flowChartProcess">
              <a:avLst/>
            </a:prstGeom>
            <a:solidFill>
              <a:srgbClr val="CFD8DC"/>
            </a:solidFill>
            <a:ln w="9525" cap="flat" cmpd="sng">
              <a:solidFill>
                <a:srgbClr val="0040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pic>
          <p:nvPicPr>
            <p:cNvPr id="123" name="Shape 123" descr="Image result for is equal to 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76725" y="3806312"/>
              <a:ext cx="995375" cy="9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Shape 124" descr="Image result for barcode scanning transparent 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203763" y="3747263"/>
              <a:ext cx="1322662" cy="1175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Shape 125" descr="Image result for dettol soap transparent 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212550" y="3378824"/>
              <a:ext cx="1773874" cy="19125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6" name="Shape 126"/>
          <p:cNvGrpSpPr/>
          <p:nvPr/>
        </p:nvGrpSpPr>
        <p:grpSpPr>
          <a:xfrm>
            <a:off x="2260832" y="4059612"/>
            <a:ext cx="7955395" cy="2695789"/>
            <a:chOff x="3131124" y="1852934"/>
            <a:chExt cx="5966546" cy="2021842"/>
          </a:xfrm>
        </p:grpSpPr>
        <p:grpSp>
          <p:nvGrpSpPr>
            <p:cNvPr id="127" name="Shape 127"/>
            <p:cNvGrpSpPr/>
            <p:nvPr/>
          </p:nvGrpSpPr>
          <p:grpSpPr>
            <a:xfrm>
              <a:off x="3131124" y="2145613"/>
              <a:ext cx="2324241" cy="1081494"/>
              <a:chOff x="311700" y="1130150"/>
              <a:chExt cx="3312300" cy="1616100"/>
            </a:xfrm>
          </p:grpSpPr>
          <p:sp>
            <p:nvSpPr>
              <p:cNvPr id="128" name="Shape 128"/>
              <p:cNvSpPr/>
              <p:nvPr/>
            </p:nvSpPr>
            <p:spPr>
              <a:xfrm>
                <a:off x="311700" y="1130150"/>
                <a:ext cx="3312300" cy="1616100"/>
              </a:xfrm>
              <a:prstGeom prst="wedgeEllipseCallout">
                <a:avLst>
                  <a:gd name="adj1" fmla="val -20833"/>
                  <a:gd name="adj2" fmla="val 62500"/>
                </a:avLst>
              </a:prstGeom>
              <a:solidFill>
                <a:srgbClr val="CFD8DC"/>
              </a:solidFill>
              <a:ln w="9525" cap="flat" cmpd="sng">
                <a:solidFill>
                  <a:srgbClr val="00406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pic>
            <p:nvPicPr>
              <p:cNvPr id="129" name="Shape 129" descr="Image result for Books png"/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553950" y="1458112"/>
                <a:ext cx="763208" cy="393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" name="Shape 130" descr="Image result for newspaper png"/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1394925" y="1219013"/>
                <a:ext cx="1077700" cy="5572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" name="Shape 131" descr="Image result for hoarding transparent png"/>
              <p:cNvPicPr preferRelativeResize="0"/>
              <p:nvPr/>
            </p:nvPicPr>
            <p:blipFill>
              <a:blip r:embed="rId10">
                <a:alphaModFix/>
              </a:blip>
              <a:stretch>
                <a:fillRect/>
              </a:stretch>
            </p:blipFill>
            <p:spPr>
              <a:xfrm>
                <a:off x="2116825" y="1506363"/>
                <a:ext cx="1252829" cy="108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" name="Shape 132" descr="Image result for tv advertisement transparent png"/>
              <p:cNvPicPr preferRelativeResize="0"/>
              <p:nvPr/>
            </p:nvPicPr>
            <p:blipFill>
              <a:blip r:embed="rId11">
                <a:alphaModFix/>
              </a:blip>
              <a:stretch>
                <a:fillRect/>
              </a:stretch>
            </p:blipFill>
            <p:spPr>
              <a:xfrm>
                <a:off x="1115325" y="1694250"/>
                <a:ext cx="1077700" cy="97576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" name="Shape 133"/>
            <p:cNvGrpSpPr/>
            <p:nvPr/>
          </p:nvGrpSpPr>
          <p:grpSpPr>
            <a:xfrm>
              <a:off x="6914033" y="1852934"/>
              <a:ext cx="2183636" cy="2021842"/>
              <a:chOff x="6414800" y="100325"/>
              <a:chExt cx="2682600" cy="2628500"/>
            </a:xfrm>
          </p:grpSpPr>
          <p:grpSp>
            <p:nvGrpSpPr>
              <p:cNvPr id="134" name="Shape 134"/>
              <p:cNvGrpSpPr/>
              <p:nvPr/>
            </p:nvGrpSpPr>
            <p:grpSpPr>
              <a:xfrm>
                <a:off x="6414800" y="100325"/>
                <a:ext cx="2682600" cy="2628500"/>
                <a:chOff x="6414800" y="100325"/>
                <a:chExt cx="2682600" cy="2628500"/>
              </a:xfrm>
            </p:grpSpPr>
            <p:sp>
              <p:nvSpPr>
                <p:cNvPr id="135" name="Shape 135"/>
                <p:cNvSpPr/>
                <p:nvPr/>
              </p:nvSpPr>
              <p:spPr>
                <a:xfrm>
                  <a:off x="6414800" y="100325"/>
                  <a:ext cx="2682600" cy="2021700"/>
                </a:xfrm>
                <a:prstGeom prst="cloudCallout">
                  <a:avLst>
                    <a:gd name="adj1" fmla="val -20833"/>
                    <a:gd name="adj2" fmla="val 62500"/>
                  </a:avLst>
                </a:prstGeom>
                <a:solidFill>
                  <a:srgbClr val="CFD8DC"/>
                </a:solidFill>
                <a:ln w="9525" cap="flat" cmpd="sng">
                  <a:solidFill>
                    <a:srgbClr val="00406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pic>
              <p:nvPicPr>
                <p:cNvPr id="136" name="Shape 136" descr="Image result for world wide web transparent png"/>
                <p:cNvPicPr preferRelativeResize="0"/>
                <p:nvPr/>
              </p:nvPicPr>
              <p:blipFill>
                <a:blip r:embed="rId12">
                  <a:alphaModFix/>
                </a:blip>
                <a:stretch>
                  <a:fillRect/>
                </a:stretch>
              </p:blipFill>
              <p:spPr>
                <a:xfrm>
                  <a:off x="6813250" y="1635437"/>
                  <a:ext cx="1077700" cy="109338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137" name="Shape 137" descr="Image result for youtube logo transparent png"/>
              <p:cNvPicPr preferRelativeResize="0"/>
              <p:nvPr/>
            </p:nvPicPr>
            <p:blipFill>
              <a:blip r:embed="rId13">
                <a:alphaModFix/>
              </a:blip>
              <a:stretch>
                <a:fillRect/>
              </a:stretch>
            </p:blipFill>
            <p:spPr>
              <a:xfrm>
                <a:off x="6735500" y="447475"/>
                <a:ext cx="643800" cy="6438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" name="Shape 138" descr="Image result for website pages png transparent"/>
              <p:cNvPicPr preferRelativeResize="0"/>
              <p:nvPr/>
            </p:nvPicPr>
            <p:blipFill>
              <a:blip r:embed="rId14">
                <a:alphaModFix/>
              </a:blip>
              <a:stretch>
                <a:fillRect/>
              </a:stretch>
            </p:blipFill>
            <p:spPr>
              <a:xfrm>
                <a:off x="7365550" y="972200"/>
                <a:ext cx="1252824" cy="7982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" name="Shape 139" descr="Image result for google and wikipedia logos png transparent"/>
              <p:cNvPicPr preferRelativeResize="0"/>
              <p:nvPr/>
            </p:nvPicPr>
            <p:blipFill>
              <a:blip r:embed="rId15">
                <a:alphaModFix/>
              </a:blip>
              <a:stretch>
                <a:fillRect/>
              </a:stretch>
            </p:blipFill>
            <p:spPr>
              <a:xfrm>
                <a:off x="6741650" y="1064025"/>
                <a:ext cx="548699" cy="54869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" name="Shape 140" descr="Image result for wikipedia logos png transparent"/>
              <p:cNvPicPr preferRelativeResize="0"/>
              <p:nvPr/>
            </p:nvPicPr>
            <p:blipFill>
              <a:blip r:embed="rId16">
                <a:alphaModFix/>
              </a:blip>
              <a:stretch>
                <a:fillRect/>
              </a:stretch>
            </p:blipFill>
            <p:spPr>
              <a:xfrm>
                <a:off x="7581125" y="243275"/>
                <a:ext cx="1077700" cy="7289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1" name="Shape 141" descr="Related image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488312" y="2453638"/>
              <a:ext cx="1392774" cy="702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2" name="Shape 142"/>
          <p:cNvSpPr txBox="1"/>
          <p:nvPr/>
        </p:nvSpPr>
        <p:spPr>
          <a:xfrm>
            <a:off x="316033" y="740033"/>
            <a:ext cx="11563200" cy="7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Just as bar code helps identify a product uniquely, a QR code helps identify a digital page/link uniquely 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3" name="Shape 143"/>
          <p:cNvSpPr txBox="1"/>
          <p:nvPr/>
        </p:nvSpPr>
        <p:spPr>
          <a:xfrm>
            <a:off x="519233" y="2865033"/>
            <a:ext cx="11563200" cy="10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QR code is easy to scan using smartphones or tablets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b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Worldwide, QR code is placed in physical entities like books, newspapers, billboards and TV to help users to scan and navigate to the digital world easily and get relevant information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4" name="Shape 144"/>
          <p:cNvSpPr txBox="1"/>
          <p:nvPr/>
        </p:nvSpPr>
        <p:spPr>
          <a:xfrm>
            <a:off x="144900" y="21833"/>
            <a:ext cx="119124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133" b="1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Why QR codes?</a:t>
            </a:r>
            <a:endParaRPr sz="2133" b="1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en"/>
              <a:pPr/>
              <a:t>7</a:t>
            </a:fld>
            <a:endParaRPr/>
          </a:p>
        </p:txBody>
      </p:sp>
      <p:sp>
        <p:nvSpPr>
          <p:cNvPr id="150" name="Shape 150"/>
          <p:cNvSpPr txBox="1"/>
          <p:nvPr/>
        </p:nvSpPr>
        <p:spPr>
          <a:xfrm>
            <a:off x="144900" y="21833"/>
            <a:ext cx="119124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133" b="1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Why QR Code (and not the URL itself) ?</a:t>
            </a:r>
            <a:endParaRPr sz="2133" b="1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51" name="Shape 151"/>
          <p:cNvGraphicFramePr/>
          <p:nvPr/>
        </p:nvGraphicFramePr>
        <p:xfrm>
          <a:off x="1270000" y="631534"/>
          <a:ext cx="10080133" cy="57741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65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4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9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26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Discussion Point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QR Code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URL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Comments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Saves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Time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Quick and uniform amount of time to scan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Typing time depends on the length of the URL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Typing also is likely to result in more resistance to adopt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Prevents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Errors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Not manual process and so no chance of errors by user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Manual typing process and so good chances of errors by user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Users (especially children) being directed to unrelated content to be avoided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Easy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To Do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In a textbook, QR code stands out and catches eye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URL link is likely to get lost along with the text in the book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Easy for teacher to tell children and parents to “JUST SCAN”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Update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content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on the go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When a new version of content is available, QR code can be made to point to it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The new URL needs to be inserted in the soft copies and hard copies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QR codes give digital content versioning flexibility that URL approach can’t provide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2" name="Shape 152" descr="Image result for address bar in browser 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2401" y="1116000"/>
            <a:ext cx="867633" cy="345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 descr="Image result for QR code 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3865" y="1041302"/>
            <a:ext cx="449600" cy="419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 descr="Image result for hour glass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6133" y="1547101"/>
            <a:ext cx="1681467" cy="1177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 descr="Image result for oops invalid url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9034" y="2763401"/>
            <a:ext cx="1358167" cy="11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 descr="Image result for stand out 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09034" y="4001334"/>
            <a:ext cx="1358165" cy="1177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86598" y="5395801"/>
            <a:ext cx="1123337" cy="112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1901"/>
            <a:ext cx="12192000" cy="403187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en-IN" sz="2800" b="0" i="0" u="none" strike="noStrike" cap="none" dirty="0">
                <a:solidFill>
                  <a:schemeClr val="dk1"/>
                </a:solidFill>
                <a:latin typeface="Gill Sans MT" panose="020B0502020104020203" pitchFamily="34" charset="0"/>
                <a:sym typeface="Arial"/>
              </a:rPr>
              <a:t>Visual for devices that can be used to distribute and play content</a:t>
            </a:r>
            <a:endParaRPr lang="en-IN" sz="2800" kern="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pic>
        <p:nvPicPr>
          <p:cNvPr id="4" name="Shape 2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38755" y="1497437"/>
            <a:ext cx="1344676" cy="907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214"/>
          <p:cNvPicPr preferRelativeResize="0"/>
          <p:nvPr/>
        </p:nvPicPr>
        <p:blipFill rotWithShape="1">
          <a:blip r:embed="rId3">
            <a:alphaModFix/>
          </a:blip>
          <a:srcRect t="20887" b="16368"/>
          <a:stretch/>
        </p:blipFill>
        <p:spPr>
          <a:xfrm>
            <a:off x="5501493" y="2952100"/>
            <a:ext cx="1344679" cy="98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215"/>
          <p:cNvPicPr preferRelativeResize="0"/>
          <p:nvPr/>
        </p:nvPicPr>
        <p:blipFill rotWithShape="1">
          <a:blip r:embed="rId4">
            <a:alphaModFix/>
          </a:blip>
          <a:srcRect l="14060" t="10093" r="7253" b="11417"/>
          <a:stretch/>
        </p:blipFill>
        <p:spPr>
          <a:xfrm>
            <a:off x="7098838" y="2941498"/>
            <a:ext cx="1544592" cy="100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2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8935735">
            <a:off x="6211272" y="2521586"/>
            <a:ext cx="426037" cy="313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2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96082" y="2765437"/>
            <a:ext cx="1593549" cy="119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2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02368" y="1658601"/>
            <a:ext cx="1830300" cy="1373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2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38752" y="3192662"/>
            <a:ext cx="674526" cy="7895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Shape 220"/>
          <p:cNvCxnSpPr>
            <a:endCxn id="4" idx="1"/>
          </p:cNvCxnSpPr>
          <p:nvPr/>
        </p:nvCxnSpPr>
        <p:spPr>
          <a:xfrm rot="10800000" flipH="1">
            <a:off x="2813355" y="1951132"/>
            <a:ext cx="3425400" cy="1635300"/>
          </a:xfrm>
          <a:prstGeom prst="bentConnector3">
            <a:avLst>
              <a:gd name="adj1" fmla="val 37558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2" name="Shape 221"/>
          <p:cNvCxnSpPr/>
          <p:nvPr/>
        </p:nvCxnSpPr>
        <p:spPr>
          <a:xfrm>
            <a:off x="3589430" y="1950846"/>
            <a:ext cx="5103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Shape 2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27118" y="4372587"/>
            <a:ext cx="844007" cy="98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223"/>
          <p:cNvSpPr/>
          <p:nvPr/>
        </p:nvSpPr>
        <p:spPr>
          <a:xfrm>
            <a:off x="4973455" y="1509137"/>
            <a:ext cx="373800" cy="373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Shape 225"/>
          <p:cNvCxnSpPr>
            <a:stCxn id="13" idx="1"/>
            <a:endCxn id="6" idx="2"/>
          </p:cNvCxnSpPr>
          <p:nvPr/>
        </p:nvCxnSpPr>
        <p:spPr>
          <a:xfrm rot="10800000">
            <a:off x="7871018" y="3950674"/>
            <a:ext cx="356100" cy="9159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6" name="Shape 226"/>
          <p:cNvCxnSpPr>
            <a:stCxn id="13" idx="1"/>
            <a:endCxn id="5" idx="2"/>
          </p:cNvCxnSpPr>
          <p:nvPr/>
        </p:nvCxnSpPr>
        <p:spPr>
          <a:xfrm rot="10800000">
            <a:off x="6173918" y="3940174"/>
            <a:ext cx="2053200" cy="9264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pic>
        <p:nvPicPr>
          <p:cNvPr id="17" name="Shape 2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3668" y="4279112"/>
            <a:ext cx="1344676" cy="9073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Shape 228"/>
          <p:cNvCxnSpPr>
            <a:stCxn id="17" idx="3"/>
          </p:cNvCxnSpPr>
          <p:nvPr/>
        </p:nvCxnSpPr>
        <p:spPr>
          <a:xfrm rot="10800000" flipH="1">
            <a:off x="3148344" y="3600007"/>
            <a:ext cx="951600" cy="11328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Shape 2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9566268">
            <a:off x="7572345" y="2516273"/>
            <a:ext cx="426039" cy="313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2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7326898">
            <a:off x="8567596" y="1844786"/>
            <a:ext cx="426038" cy="31377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24"/>
          <p:cNvSpPr/>
          <p:nvPr/>
        </p:nvSpPr>
        <p:spPr>
          <a:xfrm>
            <a:off x="7209631" y="4986762"/>
            <a:ext cx="373800" cy="373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4727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F74DD-8A62-4F05-AC47-3EE2407EB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800" b="1" dirty="0">
                <a:latin typeface="Gill Sans MT" panose="020B0502020104020203" pitchFamily="34" charset="0"/>
              </a:rPr>
              <a:t>DIKSHA App Installation &amp; Usage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A8A3B0-2EA4-403D-880D-88016A263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0779333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475</TotalTime>
  <Words>1122</Words>
  <Application>Microsoft Office PowerPoint</Application>
  <PresentationFormat>Widescreen</PresentationFormat>
  <Paragraphs>177</Paragraphs>
  <Slides>26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Metropolitan</vt:lpstr>
      <vt:lpstr>DIKSHA App Installation and Usage Guide</vt:lpstr>
      <vt:lpstr>Digital Infrastructure for Knowledge Sharing (DIKSHA)</vt:lpstr>
      <vt:lpstr>DIKSHA 2019</vt:lpstr>
      <vt:lpstr>Delving deeper into Energized Text books</vt:lpstr>
      <vt:lpstr>PowerPoint Presentation</vt:lpstr>
      <vt:lpstr>PowerPoint Presentation</vt:lpstr>
      <vt:lpstr>PowerPoint Presentation</vt:lpstr>
      <vt:lpstr>PowerPoint Presentation</vt:lpstr>
      <vt:lpstr>DIKSHA App Installation &amp; Usage</vt:lpstr>
      <vt:lpstr>Why use DIKSHA App</vt:lpstr>
      <vt:lpstr>Prerequisites for installing DIKSHA app</vt:lpstr>
      <vt:lpstr>Installing DIKSHA App</vt:lpstr>
      <vt:lpstr>Granting Permissions &amp; Selecting Display Language</vt:lpstr>
      <vt:lpstr>Selecting a User Profile</vt:lpstr>
      <vt:lpstr>Exploring Library</vt:lpstr>
      <vt:lpstr>Accessing Content in DIKSHA</vt:lpstr>
      <vt:lpstr>Accessing a Textbook in DIKSHA</vt:lpstr>
      <vt:lpstr>Managing Downloaded Content</vt:lpstr>
      <vt:lpstr>Accessing Help through DIKSHA App </vt:lpstr>
      <vt:lpstr>Accessing DIKSHA through  Web Portal / Mobile Browser</vt:lpstr>
      <vt:lpstr>Accessing content in DIKSHA portal</vt:lpstr>
      <vt:lpstr>Accessing content in DIKSHA portal</vt:lpstr>
      <vt:lpstr>Other ways of accessing content in DIKSHA portal</vt:lpstr>
      <vt:lpstr>Different QR codes in new text books </vt:lpstr>
      <vt:lpstr>Accessing ICT Corner / Digi Links 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Leenu Roffun</dc:creator>
  <cp:lastModifiedBy>selvisundaresan123@gmail.com</cp:lastModifiedBy>
  <cp:revision>40</cp:revision>
  <dcterms:created xsi:type="dcterms:W3CDTF">2019-06-10T01:03:12Z</dcterms:created>
  <dcterms:modified xsi:type="dcterms:W3CDTF">2019-06-11T00:54:47Z</dcterms:modified>
</cp:coreProperties>
</file>